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8"/>
  </p:handoutMasterIdLst>
  <p:sldIdLst>
    <p:sldId id="455" r:id="rId2"/>
    <p:sldId id="314" r:id="rId3"/>
    <p:sldId id="315" r:id="rId4"/>
    <p:sldId id="316" r:id="rId5"/>
    <p:sldId id="668" r:id="rId6"/>
    <p:sldId id="691" r:id="rId7"/>
    <p:sldId id="652" r:id="rId8"/>
    <p:sldId id="692" r:id="rId9"/>
    <p:sldId id="670" r:id="rId10"/>
    <p:sldId id="693" r:id="rId11"/>
    <p:sldId id="658" r:id="rId12"/>
    <p:sldId id="694" r:id="rId13"/>
    <p:sldId id="657" r:id="rId14"/>
    <p:sldId id="685" r:id="rId15"/>
    <p:sldId id="695" r:id="rId16"/>
    <p:sldId id="671" r:id="rId17"/>
    <p:sldId id="698" r:id="rId18"/>
    <p:sldId id="660" r:id="rId19"/>
    <p:sldId id="676" r:id="rId20"/>
    <p:sldId id="679" r:id="rId21"/>
    <p:sldId id="699" r:id="rId22"/>
    <p:sldId id="700" r:id="rId23"/>
    <p:sldId id="701" r:id="rId24"/>
    <p:sldId id="681" r:id="rId25"/>
    <p:sldId id="703" r:id="rId26"/>
    <p:sldId id="686" r:id="rId27"/>
    <p:sldId id="696" r:id="rId28"/>
    <p:sldId id="702" r:id="rId29"/>
    <p:sldId id="704" r:id="rId30"/>
    <p:sldId id="705" r:id="rId31"/>
    <p:sldId id="706" r:id="rId32"/>
    <p:sldId id="655" r:id="rId33"/>
    <p:sldId id="708" r:id="rId34"/>
    <p:sldId id="709" r:id="rId35"/>
    <p:sldId id="711" r:id="rId36"/>
    <p:sldId id="70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3"/>
    <a:srgbClr val="92D050"/>
    <a:srgbClr val="FFC9C9"/>
    <a:srgbClr val="000000"/>
    <a:srgbClr val="FFC000"/>
    <a:srgbClr val="C00000"/>
    <a:srgbClr val="0070C0"/>
    <a:srgbClr val="B686DA"/>
    <a:srgbClr val="C96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lorful pattern on a white background&#10;&#10;Description automatically generated">
            <a:extLst>
              <a:ext uri="{FF2B5EF4-FFF2-40B4-BE49-F238E27FC236}">
                <a16:creationId xmlns:a16="http://schemas.microsoft.com/office/drawing/2014/main" id="{43A8E791-79FE-5655-C2E2-FB93043727C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310"/>
            <a:ext cx="12192000" cy="8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DX12/D3D12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1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Черга Команд</a:t>
            </a:r>
            <a:r>
              <a:rPr lang="en-US" dirty="0"/>
              <a:t>/Command Queue</a:t>
            </a:r>
            <a:br>
              <a:rPr lang="uk-UA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7488" cy="4351337"/>
          </a:xfrm>
        </p:spPr>
        <p:txBody>
          <a:bodyPr/>
          <a:lstStyle/>
          <a:p>
            <a:r>
              <a:rPr lang="uk-UA" dirty="0"/>
              <a:t>Наступний об</a:t>
            </a:r>
            <a:r>
              <a:rPr lang="en-US" dirty="0"/>
              <a:t>’</a:t>
            </a:r>
            <a:r>
              <a:rPr lang="uk-UA" dirty="0"/>
              <a:t>єкт якого слід створити, це черга команд</a:t>
            </a:r>
          </a:p>
          <a:p>
            <a:r>
              <a:rPr lang="uk-UA" b="1" dirty="0"/>
              <a:t>Черга Команд</a:t>
            </a:r>
            <a:r>
              <a:rPr lang="en-US" b="1" dirty="0"/>
              <a:t>/Command Queue </a:t>
            </a:r>
            <a:r>
              <a:rPr lang="en-US" dirty="0"/>
              <a:t>– </a:t>
            </a:r>
            <a:r>
              <a:rPr lang="uk-UA" dirty="0"/>
              <a:t>це де ми висилаємо наші буфери команд щоби виконуватися</a:t>
            </a:r>
          </a:p>
          <a:p>
            <a:pPr lvl="1"/>
            <a:r>
              <a:rPr lang="uk-UA" dirty="0"/>
              <a:t>У попередні лекції, я пояснював що графічний процесор містить процесор команд у собі</a:t>
            </a:r>
          </a:p>
          <a:p>
            <a:pPr lvl="1"/>
            <a:r>
              <a:rPr lang="uk-UA" dirty="0"/>
              <a:t>Цей процесор команд справді містить різні черги, до яких можемо висилати команди</a:t>
            </a:r>
          </a:p>
          <a:p>
            <a:r>
              <a:rPr lang="uk-UA" dirty="0"/>
              <a:t>На тепер, ми тим не будемо журитись, і будемо висилати команди до черги яка приймає команди малювання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AD802-6350-D4EE-499C-2830EDBE4E93}"/>
              </a:ext>
            </a:extLst>
          </p:cNvPr>
          <p:cNvSpPr/>
          <p:nvPr/>
        </p:nvSpPr>
        <p:spPr>
          <a:xfrm>
            <a:off x="8217490" y="2734984"/>
            <a:ext cx="3348764" cy="1494197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FB382-A9E2-7C6A-84DE-F9D8A574F3BC}"/>
              </a:ext>
            </a:extLst>
          </p:cNvPr>
          <p:cNvSpPr txBox="1"/>
          <p:nvPr/>
        </p:nvSpPr>
        <p:spPr>
          <a:xfrm>
            <a:off x="9598170" y="3309522"/>
            <a:ext cx="6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 Sans"/>
              </a:rPr>
              <a:t>PCIe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3C1626-8367-014F-93CE-EE3B353B334A}"/>
              </a:ext>
            </a:extLst>
          </p:cNvPr>
          <p:cNvSpPr txBox="1"/>
          <p:nvPr/>
        </p:nvSpPr>
        <p:spPr>
          <a:xfrm>
            <a:off x="7993431" y="4229186"/>
            <a:ext cx="3790823" cy="461665"/>
          </a:xfrm>
          <a:prstGeom prst="rect">
            <a:avLst/>
          </a:prstGeom>
          <a:solidFill>
            <a:srgbClr val="6DD9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YouTube Sans"/>
              </a:rPr>
              <a:t>CPU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71EBEF-28C7-F1C5-BAB8-8950B0D090FE}"/>
              </a:ext>
            </a:extLst>
          </p:cNvPr>
          <p:cNvSpPr txBox="1"/>
          <p:nvPr/>
        </p:nvSpPr>
        <p:spPr>
          <a:xfrm>
            <a:off x="6614127" y="4136852"/>
            <a:ext cx="1078125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C1786A-2C71-A4E6-050A-47355250D6F5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>
            <a:off x="7692252" y="4460018"/>
            <a:ext cx="30117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2D11D30-8733-C9F2-F530-7A14FE7E72F8}"/>
              </a:ext>
            </a:extLst>
          </p:cNvPr>
          <p:cNvSpPr txBox="1"/>
          <p:nvPr/>
        </p:nvSpPr>
        <p:spPr>
          <a:xfrm>
            <a:off x="7993431" y="1303823"/>
            <a:ext cx="3790823" cy="1569660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YouTube Sans"/>
            </a:endParaRPr>
          </a:p>
          <a:p>
            <a:pPr algn="ctr"/>
            <a:r>
              <a:rPr lang="en-US" sz="2400" b="1" dirty="0">
                <a:latin typeface="YouTube Sans"/>
              </a:rPr>
              <a:t>GPU</a:t>
            </a:r>
          </a:p>
          <a:p>
            <a:pPr algn="ctr"/>
            <a:endParaRPr lang="uk-UA" sz="9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  <a:p>
            <a:pPr algn="ctr"/>
            <a:endParaRPr lang="uk-UA" sz="900" b="1" dirty="0">
              <a:latin typeface="YouTube Sans"/>
            </a:endParaRPr>
          </a:p>
          <a:p>
            <a:pPr algn="ctr"/>
            <a:endParaRPr lang="uk-UA" sz="900" b="1" dirty="0">
              <a:latin typeface="YouTube Sans"/>
            </a:endParaRPr>
          </a:p>
          <a:p>
            <a:pPr algn="ctr"/>
            <a:endParaRPr lang="en-US" sz="900" b="1" dirty="0">
              <a:latin typeface="YouTube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D65973-B1BC-CE07-9102-9B295645A8E2}"/>
              </a:ext>
            </a:extLst>
          </p:cNvPr>
          <p:cNvSpPr txBox="1"/>
          <p:nvPr/>
        </p:nvSpPr>
        <p:spPr>
          <a:xfrm>
            <a:off x="8091003" y="1996320"/>
            <a:ext cx="1368130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Черга Графіки</a:t>
            </a:r>
            <a:endParaRPr lang="en-US" dirty="0">
              <a:latin typeface="YouTube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7AE09-EC7A-8E7E-B3C6-4835DB109438}"/>
              </a:ext>
            </a:extLst>
          </p:cNvPr>
          <p:cNvSpPr txBox="1"/>
          <p:nvPr/>
        </p:nvSpPr>
        <p:spPr>
          <a:xfrm>
            <a:off x="9550646" y="1996320"/>
            <a:ext cx="1368131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Черга Коп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ювання</a:t>
            </a:r>
            <a:endParaRPr lang="en-US" dirty="0">
              <a:latin typeface="YouTube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2C15E3-E25E-7247-0F15-85850E6CAD46}"/>
              </a:ext>
            </a:extLst>
          </p:cNvPr>
          <p:cNvSpPr txBox="1"/>
          <p:nvPr/>
        </p:nvSpPr>
        <p:spPr>
          <a:xfrm>
            <a:off x="11045186" y="2253339"/>
            <a:ext cx="77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9319BC-9379-7D09-38D7-DFB765056F87}"/>
              </a:ext>
            </a:extLst>
          </p:cNvPr>
          <p:cNvCxnSpPr>
            <a:cxnSpLocks/>
          </p:cNvCxnSpPr>
          <p:nvPr/>
        </p:nvCxnSpPr>
        <p:spPr>
          <a:xfrm flipV="1">
            <a:off x="8775068" y="2642651"/>
            <a:ext cx="0" cy="1586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D17061-8515-285D-C204-4405C97E3DF9}"/>
              </a:ext>
            </a:extLst>
          </p:cNvPr>
          <p:cNvCxnSpPr>
            <a:cxnSpLocks/>
          </p:cNvCxnSpPr>
          <p:nvPr/>
        </p:nvCxnSpPr>
        <p:spPr>
          <a:xfrm flipV="1">
            <a:off x="10266133" y="2642651"/>
            <a:ext cx="0" cy="1586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1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DXGI - </a:t>
            </a:r>
            <a:r>
              <a:rPr lang="en-US" dirty="0" err="1"/>
              <a:t>SwapChain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604390" cy="4351337"/>
          </a:xfrm>
        </p:spPr>
        <p:txBody>
          <a:bodyPr/>
          <a:lstStyle/>
          <a:p>
            <a:r>
              <a:rPr lang="uk-UA" dirty="0"/>
              <a:t>Наступно, нам треба якось зв</a:t>
            </a:r>
            <a:r>
              <a:rPr lang="en-US" dirty="0"/>
              <a:t>’</a:t>
            </a:r>
            <a:r>
              <a:rPr lang="uk-UA" dirty="0"/>
              <a:t>язати наш </a:t>
            </a:r>
            <a:r>
              <a:rPr lang="en-US" dirty="0"/>
              <a:t>ID3D12Device </a:t>
            </a:r>
            <a:r>
              <a:rPr lang="uk-UA" dirty="0"/>
              <a:t>з вікном до якого малюємо, і щоби це зробити, створимо </a:t>
            </a:r>
            <a:r>
              <a:rPr lang="en-US" b="1" dirty="0" err="1"/>
              <a:t>SwapChain</a:t>
            </a:r>
            <a:endParaRPr lang="en-US" b="1" dirty="0"/>
          </a:p>
          <a:p>
            <a:r>
              <a:rPr lang="en-US" b="1" dirty="0" err="1"/>
              <a:t>SwapChain</a:t>
            </a:r>
            <a:r>
              <a:rPr lang="en-US" dirty="0"/>
              <a:t> – </a:t>
            </a:r>
            <a:r>
              <a:rPr lang="uk-UA" dirty="0"/>
              <a:t>це об</a:t>
            </a:r>
            <a:r>
              <a:rPr lang="en-US" dirty="0"/>
              <a:t>’</a:t>
            </a:r>
            <a:r>
              <a:rPr lang="uk-UA" dirty="0"/>
              <a:t>єкт який зберігає піксельні буфери для вікна</a:t>
            </a:r>
          </a:p>
          <a:p>
            <a:r>
              <a:rPr lang="uk-UA" dirty="0"/>
              <a:t>Ми можемо вибрати формати буферів кольору </a:t>
            </a:r>
            <a:r>
              <a:rPr lang="en-US" dirty="0"/>
              <a:t>(BGRA8</a:t>
            </a:r>
            <a:r>
              <a:rPr lang="uk-UA" dirty="0"/>
              <a:t>, </a:t>
            </a:r>
            <a:r>
              <a:rPr lang="en-US" dirty="0"/>
              <a:t>RGBA8, </a:t>
            </a:r>
            <a:r>
              <a:rPr lang="uk-UA" dirty="0"/>
              <a:t>і т.д.)</a:t>
            </a:r>
          </a:p>
          <a:p>
            <a:r>
              <a:rPr lang="uk-UA" dirty="0"/>
              <a:t>Ми можемо наказати кількість буферів щоби зберігати у </a:t>
            </a:r>
            <a:r>
              <a:rPr lang="en-US" dirty="0" err="1"/>
              <a:t>SwapChain</a:t>
            </a:r>
            <a:endParaRPr lang="en-US" dirty="0"/>
          </a:p>
          <a:p>
            <a:pPr lvl="1"/>
            <a:r>
              <a:rPr lang="uk-UA" dirty="0"/>
              <a:t>Це важлив</a:t>
            </a:r>
            <a:r>
              <a:rPr lang="en-US" dirty="0"/>
              <a:t>o </a:t>
            </a:r>
            <a:r>
              <a:rPr lang="uk-UA" dirty="0"/>
              <a:t>якщо хочемо використовувати </a:t>
            </a:r>
            <a:r>
              <a:rPr lang="en-US" dirty="0"/>
              <a:t>VSYNC </a:t>
            </a:r>
            <a:r>
              <a:rPr lang="uk-UA" dirty="0"/>
              <a:t>у нашого режиму відображення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695E1-C5A7-CA66-4F57-2578F97DE07C}"/>
              </a:ext>
            </a:extLst>
          </p:cNvPr>
          <p:cNvSpPr txBox="1"/>
          <p:nvPr/>
        </p:nvSpPr>
        <p:spPr>
          <a:xfrm>
            <a:off x="8605049" y="1037481"/>
            <a:ext cx="1780354" cy="14465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75559-BAD8-C654-C106-19FD45FBB37F}"/>
              </a:ext>
            </a:extLst>
          </p:cNvPr>
          <p:cNvSpPr txBox="1"/>
          <p:nvPr/>
        </p:nvSpPr>
        <p:spPr>
          <a:xfrm>
            <a:off x="8497057" y="928604"/>
            <a:ext cx="1780354" cy="14465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BE74C-0CD2-DB02-67C3-5F1307A6C29E}"/>
              </a:ext>
            </a:extLst>
          </p:cNvPr>
          <p:cNvSpPr txBox="1"/>
          <p:nvPr/>
        </p:nvSpPr>
        <p:spPr>
          <a:xfrm>
            <a:off x="8389065" y="802658"/>
            <a:ext cx="1780354" cy="14465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r>
              <a:rPr lang="en-US" sz="2000" dirty="0" err="1">
                <a:latin typeface="Consolas" panose="020B0609020204030204" pitchFamily="49" charset="0"/>
              </a:rPr>
              <a:t>SwapChain</a:t>
            </a:r>
            <a:endParaRPr lang="en-US" sz="2000" dirty="0">
              <a:latin typeface="Consolas" panose="020B0609020204030204" pitchFamily="49" charset="0"/>
            </a:endParaRP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A855390-0EF0-976D-2E38-774CC7E1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99" y="2961944"/>
            <a:ext cx="2518291" cy="164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38EFC3-5953-CDDC-2D49-6200F6AE6253}"/>
              </a:ext>
            </a:extLst>
          </p:cNvPr>
          <p:cNvCxnSpPr/>
          <p:nvPr/>
        </p:nvCxnSpPr>
        <p:spPr>
          <a:xfrm>
            <a:off x="9279242" y="2249208"/>
            <a:ext cx="0" cy="978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122790-B050-0C59-5083-03BD430E9866}"/>
              </a:ext>
            </a:extLst>
          </p:cNvPr>
          <p:cNvSpPr/>
          <p:nvPr/>
        </p:nvSpPr>
        <p:spPr>
          <a:xfrm>
            <a:off x="8085699" y="3227650"/>
            <a:ext cx="2426873" cy="13814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312-42B3-DB97-2E3E-BDDB8B13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DXGI – </a:t>
            </a:r>
            <a:r>
              <a:rPr lang="en-US" dirty="0" err="1"/>
              <a:t>SwapChain</a:t>
            </a:r>
            <a:br>
              <a:rPr lang="en-US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F99A48-65BB-E057-96FE-B914C4D34201}"/>
              </a:ext>
            </a:extLst>
          </p:cNvPr>
          <p:cNvSpPr/>
          <p:nvPr/>
        </p:nvSpPr>
        <p:spPr>
          <a:xfrm>
            <a:off x="2132311" y="2571903"/>
            <a:ext cx="7417148" cy="655747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8B75A-CCF2-FB0A-8DAD-54F0D890B62B}"/>
              </a:ext>
            </a:extLst>
          </p:cNvPr>
          <p:cNvSpPr txBox="1"/>
          <p:nvPr/>
        </p:nvSpPr>
        <p:spPr>
          <a:xfrm>
            <a:off x="826454" y="2581319"/>
            <a:ext cx="129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</a:t>
            </a:r>
          </a:p>
          <a:p>
            <a:pPr algn="ctr"/>
            <a:r>
              <a:rPr lang="uk-UA" dirty="0">
                <a:latin typeface="YouTube Sans"/>
              </a:rPr>
              <a:t>Пікселів</a:t>
            </a:r>
            <a:r>
              <a:rPr lang="en-US" dirty="0">
                <a:latin typeface="YouTube Sans"/>
              </a:rPr>
              <a:t>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29E761-F7C5-E418-5295-3D4627DE33CF}"/>
              </a:ext>
            </a:extLst>
          </p:cNvPr>
          <p:cNvCxnSpPr>
            <a:cxnSpLocks/>
          </p:cNvCxnSpPr>
          <p:nvPr/>
        </p:nvCxnSpPr>
        <p:spPr>
          <a:xfrm>
            <a:off x="2132311" y="3469878"/>
            <a:ext cx="7811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BE36E9-9F22-31AE-1261-499F59937CCA}"/>
              </a:ext>
            </a:extLst>
          </p:cNvPr>
          <p:cNvSpPr txBox="1"/>
          <p:nvPr/>
        </p:nvSpPr>
        <p:spPr>
          <a:xfrm>
            <a:off x="9680426" y="3285212"/>
            <a:ext cx="1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Час</a:t>
            </a:r>
            <a:endParaRPr lang="en-US" dirty="0">
              <a:latin typeface="YouTube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5E8554-46E0-2E75-C1BC-B2F3316AD55F}"/>
              </a:ext>
            </a:extLst>
          </p:cNvPr>
          <p:cNvSpPr/>
          <p:nvPr/>
        </p:nvSpPr>
        <p:spPr>
          <a:xfrm>
            <a:off x="2140049" y="1917164"/>
            <a:ext cx="7409410" cy="655747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EE6C0-3735-FB1E-ED37-505C21565C93}"/>
              </a:ext>
            </a:extLst>
          </p:cNvPr>
          <p:cNvSpPr txBox="1"/>
          <p:nvPr/>
        </p:nvSpPr>
        <p:spPr>
          <a:xfrm>
            <a:off x="826454" y="1934988"/>
            <a:ext cx="129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</a:t>
            </a:r>
          </a:p>
          <a:p>
            <a:pPr algn="ctr"/>
            <a:r>
              <a:rPr lang="uk-UA" dirty="0">
                <a:latin typeface="YouTube Sans"/>
              </a:rPr>
              <a:t>Пікселів</a:t>
            </a:r>
            <a:r>
              <a:rPr lang="en-US" dirty="0">
                <a:latin typeface="YouTube Sans"/>
              </a:rPr>
              <a:t>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83752-2461-53E9-C9AA-645731AFB07A}"/>
              </a:ext>
            </a:extLst>
          </p:cNvPr>
          <p:cNvSpPr txBox="1"/>
          <p:nvPr/>
        </p:nvSpPr>
        <p:spPr>
          <a:xfrm>
            <a:off x="3511255" y="1422178"/>
            <a:ext cx="9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Кадра 1</a:t>
            </a:r>
            <a:endParaRPr lang="en-US" dirty="0">
              <a:latin typeface="YouTube San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1F9912-6839-6BC7-2CDB-1AE2ADBD3F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987492" y="1791510"/>
            <a:ext cx="3167" cy="1678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D4B2B9-5257-A2E7-6C1C-839C285522AB}"/>
              </a:ext>
            </a:extLst>
          </p:cNvPr>
          <p:cNvSpPr txBox="1"/>
          <p:nvPr/>
        </p:nvSpPr>
        <p:spPr>
          <a:xfrm>
            <a:off x="5366018" y="1417618"/>
            <a:ext cx="9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Кадра </a:t>
            </a:r>
            <a:r>
              <a:rPr lang="en-US" dirty="0">
                <a:latin typeface="YouTube San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87115-CE2F-6E18-72CC-F6E007A8AA8E}"/>
              </a:ext>
            </a:extLst>
          </p:cNvPr>
          <p:cNvSpPr txBox="1"/>
          <p:nvPr/>
        </p:nvSpPr>
        <p:spPr>
          <a:xfrm>
            <a:off x="7220780" y="1417618"/>
            <a:ext cx="9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Кадра 3</a:t>
            </a:r>
            <a:endParaRPr lang="en-US" dirty="0">
              <a:latin typeface="YouTub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0EBE3-3A7B-424F-0897-8ED599B88D24}"/>
              </a:ext>
            </a:extLst>
          </p:cNvPr>
          <p:cNvSpPr txBox="1"/>
          <p:nvPr/>
        </p:nvSpPr>
        <p:spPr>
          <a:xfrm>
            <a:off x="9072797" y="1417618"/>
            <a:ext cx="9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Кадра 4</a:t>
            </a:r>
            <a:endParaRPr lang="en-US" dirty="0">
              <a:latin typeface="YouTube San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B72471-9C5B-06DF-D9FE-13749E47123E}"/>
              </a:ext>
            </a:extLst>
          </p:cNvPr>
          <p:cNvSpPr/>
          <p:nvPr/>
        </p:nvSpPr>
        <p:spPr>
          <a:xfrm>
            <a:off x="3989295" y="1923220"/>
            <a:ext cx="1852014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24F745-A488-CD6B-778D-AFD160DC8D27}"/>
              </a:ext>
            </a:extLst>
          </p:cNvPr>
          <p:cNvSpPr txBox="1"/>
          <p:nvPr/>
        </p:nvSpPr>
        <p:spPr>
          <a:xfrm>
            <a:off x="4205566" y="2054662"/>
            <a:ext cx="14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Видимий</a:t>
            </a:r>
            <a:endParaRPr lang="en-US" dirty="0">
              <a:latin typeface="YouTube San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BAA42E-6EF8-B1E2-1DE3-3F4188B36A63}"/>
              </a:ext>
            </a:extLst>
          </p:cNvPr>
          <p:cNvSpPr/>
          <p:nvPr/>
        </p:nvSpPr>
        <p:spPr>
          <a:xfrm>
            <a:off x="5842686" y="2571903"/>
            <a:ext cx="1852014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67AB1D-5D93-6893-7F27-A65DA6BDD9E3}"/>
              </a:ext>
            </a:extLst>
          </p:cNvPr>
          <p:cNvSpPr txBox="1"/>
          <p:nvPr/>
        </p:nvSpPr>
        <p:spPr>
          <a:xfrm>
            <a:off x="6058957" y="2703345"/>
            <a:ext cx="14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Видимий</a:t>
            </a:r>
            <a:endParaRPr lang="en-US" dirty="0">
              <a:latin typeface="YouTube San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6E81B6-54A8-EDBA-70B2-24AD0803452F}"/>
              </a:ext>
            </a:extLst>
          </p:cNvPr>
          <p:cNvSpPr/>
          <p:nvPr/>
        </p:nvSpPr>
        <p:spPr>
          <a:xfrm>
            <a:off x="7696076" y="1923220"/>
            <a:ext cx="1852014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FD0152-1D0B-2D75-E999-CB7A5D970022}"/>
              </a:ext>
            </a:extLst>
          </p:cNvPr>
          <p:cNvSpPr txBox="1"/>
          <p:nvPr/>
        </p:nvSpPr>
        <p:spPr>
          <a:xfrm>
            <a:off x="7912347" y="2054662"/>
            <a:ext cx="14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Видимий</a:t>
            </a:r>
            <a:endParaRPr lang="en-US" dirty="0">
              <a:latin typeface="YouTube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9E8EA5-8C63-41A2-EAD8-EA81728C2025}"/>
              </a:ext>
            </a:extLst>
          </p:cNvPr>
          <p:cNvSpPr/>
          <p:nvPr/>
        </p:nvSpPr>
        <p:spPr>
          <a:xfrm>
            <a:off x="2135478" y="2571523"/>
            <a:ext cx="1852014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EB12DD-4C69-7257-6987-EAD54DBF2A46}"/>
              </a:ext>
            </a:extLst>
          </p:cNvPr>
          <p:cNvSpPr txBox="1"/>
          <p:nvPr/>
        </p:nvSpPr>
        <p:spPr>
          <a:xfrm>
            <a:off x="2351749" y="2702965"/>
            <a:ext cx="14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Видимий</a:t>
            </a:r>
            <a:endParaRPr lang="en-US" dirty="0">
              <a:latin typeface="YouTube San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3E40D4-BE57-0642-2AE9-87BF729D9397}"/>
              </a:ext>
            </a:extLst>
          </p:cNvPr>
          <p:cNvSpPr/>
          <p:nvPr/>
        </p:nvSpPr>
        <p:spPr>
          <a:xfrm>
            <a:off x="2140467" y="1924462"/>
            <a:ext cx="1432226" cy="646331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448D34-DF74-6E26-2ABF-01D6D3487710}"/>
              </a:ext>
            </a:extLst>
          </p:cNvPr>
          <p:cNvSpPr txBox="1"/>
          <p:nvPr/>
        </p:nvSpPr>
        <p:spPr>
          <a:xfrm>
            <a:off x="2303970" y="2077954"/>
            <a:ext cx="11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Малюємо</a:t>
            </a:r>
            <a:endParaRPr lang="en-US" sz="1600" dirty="0">
              <a:latin typeface="YouTube San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6E6FC0-CBE3-6D6F-0772-B960EA5AFAD4}"/>
              </a:ext>
            </a:extLst>
          </p:cNvPr>
          <p:cNvSpPr/>
          <p:nvPr/>
        </p:nvSpPr>
        <p:spPr>
          <a:xfrm>
            <a:off x="3991121" y="2565612"/>
            <a:ext cx="1432226" cy="646331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EA4AAA-EF85-6559-6686-5BF2800B3A61}"/>
              </a:ext>
            </a:extLst>
          </p:cNvPr>
          <p:cNvSpPr txBox="1"/>
          <p:nvPr/>
        </p:nvSpPr>
        <p:spPr>
          <a:xfrm>
            <a:off x="4154624" y="2719104"/>
            <a:ext cx="11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Малюємо</a:t>
            </a:r>
            <a:endParaRPr lang="en-US" sz="1600" dirty="0">
              <a:latin typeface="YouTube San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1AF11C-3BD2-A802-9973-09B56362189A}"/>
              </a:ext>
            </a:extLst>
          </p:cNvPr>
          <p:cNvSpPr/>
          <p:nvPr/>
        </p:nvSpPr>
        <p:spPr>
          <a:xfrm>
            <a:off x="5842519" y="1929625"/>
            <a:ext cx="1432226" cy="646331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83EC21-742B-59E7-1270-A8BC17C315C5}"/>
              </a:ext>
            </a:extLst>
          </p:cNvPr>
          <p:cNvSpPr txBox="1"/>
          <p:nvPr/>
        </p:nvSpPr>
        <p:spPr>
          <a:xfrm>
            <a:off x="6006022" y="2083117"/>
            <a:ext cx="11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Малюємо</a:t>
            </a:r>
            <a:endParaRPr lang="en-US" sz="1600" dirty="0">
              <a:latin typeface="YouTube San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D5D90C-BE7E-F96D-827C-3228464E0A50}"/>
              </a:ext>
            </a:extLst>
          </p:cNvPr>
          <p:cNvSpPr/>
          <p:nvPr/>
        </p:nvSpPr>
        <p:spPr>
          <a:xfrm>
            <a:off x="7705285" y="2565649"/>
            <a:ext cx="1432226" cy="646331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E5F032-262A-E151-FECC-9967AF44836C}"/>
              </a:ext>
            </a:extLst>
          </p:cNvPr>
          <p:cNvSpPr txBox="1"/>
          <p:nvPr/>
        </p:nvSpPr>
        <p:spPr>
          <a:xfrm>
            <a:off x="7868788" y="2719141"/>
            <a:ext cx="11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Малюємо</a:t>
            </a:r>
            <a:endParaRPr lang="en-US" sz="1600" dirty="0">
              <a:latin typeface="YouTube San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616036F-2FC5-CBE9-1489-F2BF6F6EE224}"/>
              </a:ext>
            </a:extLst>
          </p:cNvPr>
          <p:cNvCxnSpPr>
            <a:stCxn id="55" idx="3"/>
            <a:endCxn id="43" idx="1"/>
          </p:cNvCxnSpPr>
          <p:nvPr/>
        </p:nvCxnSpPr>
        <p:spPr>
          <a:xfrm flipV="1">
            <a:off x="3572693" y="2246386"/>
            <a:ext cx="416602" cy="1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68A72B-E134-448C-D42A-07EDEAE49F8C}"/>
              </a:ext>
            </a:extLst>
          </p:cNvPr>
          <p:cNvCxnSpPr/>
          <p:nvPr/>
        </p:nvCxnSpPr>
        <p:spPr>
          <a:xfrm flipV="1">
            <a:off x="5426089" y="2909959"/>
            <a:ext cx="416602" cy="1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C80E9B-1390-EFD9-FA62-F0FEFC44FE2C}"/>
              </a:ext>
            </a:extLst>
          </p:cNvPr>
          <p:cNvCxnSpPr/>
          <p:nvPr/>
        </p:nvCxnSpPr>
        <p:spPr>
          <a:xfrm flipV="1">
            <a:off x="7275361" y="2250884"/>
            <a:ext cx="416602" cy="1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56C6AD-CB07-CAE5-0B6C-A23126100756}"/>
              </a:ext>
            </a:extLst>
          </p:cNvPr>
          <p:cNvCxnSpPr/>
          <p:nvPr/>
        </p:nvCxnSpPr>
        <p:spPr>
          <a:xfrm flipV="1">
            <a:off x="9134707" y="2911201"/>
            <a:ext cx="416602" cy="1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7D2044-7CED-9F36-3E47-E55831C28427}"/>
              </a:ext>
            </a:extLst>
          </p:cNvPr>
          <p:cNvCxnSpPr>
            <a:cxnSpLocks/>
          </p:cNvCxnSpPr>
          <p:nvPr/>
        </p:nvCxnSpPr>
        <p:spPr>
          <a:xfrm>
            <a:off x="9552201" y="1786950"/>
            <a:ext cx="0" cy="1682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37405D-09E1-B07D-359A-461530E5E1A3}"/>
              </a:ext>
            </a:extLst>
          </p:cNvPr>
          <p:cNvCxnSpPr>
            <a:cxnSpLocks/>
          </p:cNvCxnSpPr>
          <p:nvPr/>
        </p:nvCxnSpPr>
        <p:spPr>
          <a:xfrm>
            <a:off x="5845422" y="1786950"/>
            <a:ext cx="0" cy="1682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2062D41-88B8-8450-FE9F-FF746663BE24}"/>
              </a:ext>
            </a:extLst>
          </p:cNvPr>
          <p:cNvCxnSpPr>
            <a:cxnSpLocks/>
          </p:cNvCxnSpPr>
          <p:nvPr/>
        </p:nvCxnSpPr>
        <p:spPr>
          <a:xfrm>
            <a:off x="7700184" y="1786950"/>
            <a:ext cx="0" cy="1682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A7EF88-7098-0500-96C1-0A3223749D2C}"/>
              </a:ext>
            </a:extLst>
          </p:cNvPr>
          <p:cNvSpPr txBox="1"/>
          <p:nvPr/>
        </p:nvSpPr>
        <p:spPr>
          <a:xfrm>
            <a:off x="1663812" y="1412586"/>
            <a:ext cx="9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Кадра 0</a:t>
            </a:r>
            <a:endParaRPr lang="en-US" dirty="0">
              <a:latin typeface="YouTube San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5ABB75-6635-1ECD-3F6B-83CBFD647381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140049" y="1781918"/>
            <a:ext cx="3167" cy="1678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7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Розподільник та список команд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/>
          <a:lstStyle/>
          <a:p>
            <a:r>
              <a:rPr lang="uk-UA" dirty="0"/>
              <a:t>Ми хочемо якось виділяти та заповнювати буфери команд, і щоби це зробити, створимо </a:t>
            </a:r>
            <a:r>
              <a:rPr lang="uk-UA" b="1" dirty="0"/>
              <a:t>розподільник команд</a:t>
            </a:r>
            <a:r>
              <a:rPr lang="en-US" b="1" dirty="0"/>
              <a:t>/command allocator</a:t>
            </a:r>
          </a:p>
          <a:p>
            <a:pPr lvl="1"/>
            <a:r>
              <a:rPr lang="uk-UA" dirty="0"/>
              <a:t>Це об</a:t>
            </a:r>
            <a:r>
              <a:rPr lang="en-US" dirty="0"/>
              <a:t>’</a:t>
            </a:r>
            <a:r>
              <a:rPr lang="uk-UA" dirty="0"/>
              <a:t>єкт який виділяє всю пам</a:t>
            </a:r>
            <a:r>
              <a:rPr lang="en-US" dirty="0"/>
              <a:t>’</a:t>
            </a:r>
            <a:r>
              <a:rPr lang="uk-UA" dirty="0"/>
              <a:t>ять для команд</a:t>
            </a:r>
          </a:p>
          <a:p>
            <a:pPr lvl="1"/>
            <a:r>
              <a:rPr lang="uk-UA" dirty="0"/>
              <a:t>Ми не маємо прямий контроль над цю пам</a:t>
            </a:r>
            <a:r>
              <a:rPr lang="en-US" dirty="0"/>
              <a:t>’</a:t>
            </a:r>
            <a:r>
              <a:rPr lang="uk-UA" dirty="0"/>
              <a:t>ять, драйвер все керує для нас</a:t>
            </a:r>
          </a:p>
          <a:p>
            <a:r>
              <a:rPr lang="uk-UA" dirty="0"/>
              <a:t>Після цього, ми можемо творити </a:t>
            </a:r>
            <a:r>
              <a:rPr lang="uk-UA" b="1" dirty="0"/>
              <a:t>список команд</a:t>
            </a:r>
            <a:r>
              <a:rPr lang="en-US" b="1" dirty="0"/>
              <a:t>/command list</a:t>
            </a:r>
          </a:p>
          <a:p>
            <a:pPr lvl="1"/>
            <a:r>
              <a:rPr lang="uk-UA" dirty="0"/>
              <a:t>Це наш буфер команд</a:t>
            </a:r>
          </a:p>
          <a:p>
            <a:pPr lvl="1"/>
            <a:r>
              <a:rPr lang="uk-UA" dirty="0"/>
              <a:t>Він зв</a:t>
            </a:r>
            <a:r>
              <a:rPr lang="en-US" dirty="0"/>
              <a:t>’</a:t>
            </a:r>
            <a:r>
              <a:rPr lang="uk-UA" dirty="0"/>
              <a:t>язаний з розподільником команд, отже видалення розподільника означає що список вже не можна використовувати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C6F3D-FBB1-3EFA-7E71-B1A88AF82846}"/>
              </a:ext>
            </a:extLst>
          </p:cNvPr>
          <p:cNvSpPr/>
          <p:nvPr/>
        </p:nvSpPr>
        <p:spPr>
          <a:xfrm>
            <a:off x="7127475" y="1859078"/>
            <a:ext cx="4063327" cy="1744021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8072E-D5BE-07B2-16ED-D72BD2A03631}"/>
              </a:ext>
            </a:extLst>
          </p:cNvPr>
          <p:cNvSpPr txBox="1"/>
          <p:nvPr/>
        </p:nvSpPr>
        <p:spPr>
          <a:xfrm>
            <a:off x="7127475" y="1859078"/>
            <a:ext cx="406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Розподільник команд</a:t>
            </a:r>
            <a:endParaRPr lang="en-US" dirty="0">
              <a:latin typeface="YouTub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6D5C8-15FF-44BA-13BC-866BF63DB78A}"/>
              </a:ext>
            </a:extLst>
          </p:cNvPr>
          <p:cNvSpPr/>
          <p:nvPr/>
        </p:nvSpPr>
        <p:spPr>
          <a:xfrm>
            <a:off x="7272811" y="2458585"/>
            <a:ext cx="3796879" cy="102945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89DF-34C8-0432-40C9-BC0DD50624BC}"/>
              </a:ext>
            </a:extLst>
          </p:cNvPr>
          <p:cNvSpPr txBox="1"/>
          <p:nvPr/>
        </p:nvSpPr>
        <p:spPr>
          <a:xfrm>
            <a:off x="7369701" y="2546422"/>
            <a:ext cx="161685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4D159-890D-9102-3C71-71A6B7A5FFAB}"/>
              </a:ext>
            </a:extLst>
          </p:cNvPr>
          <p:cNvSpPr txBox="1"/>
          <p:nvPr/>
        </p:nvSpPr>
        <p:spPr>
          <a:xfrm>
            <a:off x="7369701" y="3010841"/>
            <a:ext cx="161685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0EBB0-FC35-CD33-7C11-17CD9829C0EE}"/>
              </a:ext>
            </a:extLst>
          </p:cNvPr>
          <p:cNvSpPr txBox="1"/>
          <p:nvPr/>
        </p:nvSpPr>
        <p:spPr>
          <a:xfrm>
            <a:off x="9337659" y="2546422"/>
            <a:ext cx="161685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4A510-9A10-1025-0C1E-9148BA4D088C}"/>
              </a:ext>
            </a:extLst>
          </p:cNvPr>
          <p:cNvSpPr txBox="1"/>
          <p:nvPr/>
        </p:nvSpPr>
        <p:spPr>
          <a:xfrm>
            <a:off x="9337659" y="3010841"/>
            <a:ext cx="161685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B302C-BCBB-68F1-2E4E-8A3FCF93CE28}"/>
              </a:ext>
            </a:extLst>
          </p:cNvPr>
          <p:cNvSpPr/>
          <p:nvPr/>
        </p:nvSpPr>
        <p:spPr>
          <a:xfrm>
            <a:off x="6790913" y="3936332"/>
            <a:ext cx="2775623" cy="14834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9CF644-B097-E699-47E7-0ACBFE83CE0F}"/>
              </a:ext>
            </a:extLst>
          </p:cNvPr>
          <p:cNvCxnSpPr/>
          <p:nvPr/>
        </p:nvCxnSpPr>
        <p:spPr>
          <a:xfrm flipH="1">
            <a:off x="6790913" y="3380173"/>
            <a:ext cx="578788" cy="5529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86E545-C839-50BE-2861-BC0DF5263A68}"/>
              </a:ext>
            </a:extLst>
          </p:cNvPr>
          <p:cNvCxnSpPr>
            <a:cxnSpLocks/>
          </p:cNvCxnSpPr>
          <p:nvPr/>
        </p:nvCxnSpPr>
        <p:spPr>
          <a:xfrm>
            <a:off x="8986554" y="3380540"/>
            <a:ext cx="576739" cy="549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8E2F6D-4294-F0CF-8793-8F2ED6EA0396}"/>
              </a:ext>
            </a:extLst>
          </p:cNvPr>
          <p:cNvSpPr txBox="1"/>
          <p:nvPr/>
        </p:nvSpPr>
        <p:spPr>
          <a:xfrm>
            <a:off x="6790913" y="3934766"/>
            <a:ext cx="27723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Зображення</a:t>
            </a:r>
            <a:endParaRPr lang="en-US" dirty="0">
              <a:latin typeface="YouTube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BE85EC-D185-2A70-220C-7A50404148F2}"/>
              </a:ext>
            </a:extLst>
          </p:cNvPr>
          <p:cNvSpPr txBox="1"/>
          <p:nvPr/>
        </p:nvSpPr>
        <p:spPr>
          <a:xfrm>
            <a:off x="6790913" y="4305708"/>
            <a:ext cx="27723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Прив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Буфер Вершин</a:t>
            </a:r>
            <a:endParaRPr lang="en-US" dirty="0">
              <a:latin typeface="YouTube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5DB1C-2F13-F0CA-AB3B-A1FE52C3230C}"/>
              </a:ext>
            </a:extLst>
          </p:cNvPr>
          <p:cNvSpPr txBox="1"/>
          <p:nvPr/>
        </p:nvSpPr>
        <p:spPr>
          <a:xfrm>
            <a:off x="6790913" y="4677925"/>
            <a:ext cx="277238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A218F-DC56-42F3-430C-2BDB9F7DAB2F}"/>
              </a:ext>
            </a:extLst>
          </p:cNvPr>
          <p:cNvSpPr txBox="1"/>
          <p:nvPr/>
        </p:nvSpPr>
        <p:spPr>
          <a:xfrm>
            <a:off x="6790914" y="5047257"/>
            <a:ext cx="27723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Представити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Зображення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6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7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Дескриптори</a:t>
            </a:r>
            <a:r>
              <a:rPr lang="en-US" dirty="0"/>
              <a:t>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10206228" cy="4351337"/>
          </a:xfrm>
        </p:spPr>
        <p:txBody>
          <a:bodyPr/>
          <a:lstStyle/>
          <a:p>
            <a:r>
              <a:rPr lang="uk-UA" dirty="0"/>
              <a:t>Щоби заповнювати список команд, графічний процесор мусить знати де знаходяться наші ресурси</a:t>
            </a:r>
            <a:r>
              <a:rPr lang="en-US" dirty="0"/>
              <a:t> </a:t>
            </a:r>
            <a:r>
              <a:rPr lang="uk-UA" dirty="0"/>
              <a:t>у пам</a:t>
            </a:r>
            <a:r>
              <a:rPr lang="en-US" dirty="0"/>
              <a:t>’</a:t>
            </a:r>
            <a:r>
              <a:rPr lang="uk-UA" dirty="0"/>
              <a:t>яті</a:t>
            </a:r>
          </a:p>
          <a:p>
            <a:pPr lvl="1"/>
            <a:r>
              <a:rPr lang="uk-UA" dirty="0"/>
              <a:t>Наприклад</a:t>
            </a:r>
            <a:r>
              <a:rPr lang="en-US" dirty="0"/>
              <a:t>: </a:t>
            </a:r>
            <a:r>
              <a:rPr lang="uk-UA" dirty="0"/>
              <a:t>якщо хочемо очистити буфер кольорів, то якось мусимо передати вказівник до цього буферу</a:t>
            </a:r>
          </a:p>
          <a:p>
            <a:r>
              <a:rPr lang="uk-UA" dirty="0"/>
              <a:t>Ви може б думали передати </a:t>
            </a:r>
            <a:r>
              <a:rPr lang="en-US" dirty="0"/>
              <a:t>ID3D12Resource* </a:t>
            </a:r>
            <a:r>
              <a:rPr lang="uk-UA" dirty="0"/>
              <a:t>але цей об</a:t>
            </a:r>
            <a:r>
              <a:rPr lang="en-US" dirty="0"/>
              <a:t>’</a:t>
            </a:r>
            <a:r>
              <a:rPr lang="uk-UA" dirty="0"/>
              <a:t>єкт тільки існує у центральному процесорі</a:t>
            </a:r>
          </a:p>
          <a:p>
            <a:pPr lvl="1"/>
            <a:r>
              <a:rPr lang="uk-UA" dirty="0"/>
              <a:t>Мусимо передати вказівник який буде існувати аж поки графічний процесор не закінчить виконувати список команд, незалежно від того, що центральний процесор робить</a:t>
            </a:r>
          </a:p>
          <a:p>
            <a:r>
              <a:rPr lang="en-US" dirty="0"/>
              <a:t>DX12 </a:t>
            </a:r>
            <a:r>
              <a:rPr lang="uk-UA" dirty="0"/>
              <a:t>передає ці вказівники в формі </a:t>
            </a:r>
            <a:r>
              <a:rPr lang="uk-UA" b="1" dirty="0"/>
              <a:t>дескриптора</a:t>
            </a:r>
            <a:r>
              <a:rPr lang="en-US" b="1" dirty="0"/>
              <a:t>/descriptor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Дескриптори</a:t>
            </a:r>
            <a:r>
              <a:rPr lang="en-US" dirty="0"/>
              <a:t>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61688" cy="4351337"/>
          </a:xfrm>
        </p:spPr>
        <p:txBody>
          <a:bodyPr/>
          <a:lstStyle/>
          <a:p>
            <a:r>
              <a:rPr lang="uk-UA" b="1" dirty="0"/>
              <a:t>Дескриптор</a:t>
            </a:r>
            <a:r>
              <a:rPr lang="uk-UA" dirty="0"/>
              <a:t>, це вказівник, який зберігає все що потрібно, щоби графічний процесор міх знайти об</a:t>
            </a:r>
            <a:r>
              <a:rPr lang="en-US" dirty="0"/>
              <a:t>’</a:t>
            </a:r>
            <a:r>
              <a:rPr lang="uk-UA" dirty="0"/>
              <a:t>єкт, та знати метадані про нього</a:t>
            </a:r>
          </a:p>
          <a:p>
            <a:pPr lvl="1"/>
            <a:r>
              <a:rPr lang="uk-UA" dirty="0"/>
              <a:t>Наприклад, якщо очищуємо буфер, </a:t>
            </a:r>
            <a:r>
              <a:rPr lang="en-US" dirty="0"/>
              <a:t>GPU </a:t>
            </a:r>
            <a:r>
              <a:rPr lang="uk-UA" dirty="0"/>
              <a:t>мусить знати його формат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51C7A-E4EF-BD79-BB67-2790382A0644}"/>
              </a:ext>
            </a:extLst>
          </p:cNvPr>
          <p:cNvSpPr txBox="1"/>
          <p:nvPr/>
        </p:nvSpPr>
        <p:spPr>
          <a:xfrm>
            <a:off x="4209288" y="4114641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Дескриптор </a:t>
            </a:r>
            <a:r>
              <a:rPr lang="en-US" dirty="0">
                <a:latin typeface="YouTube Sans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2F01B-5D76-166A-A370-A3674E69E9E7}"/>
              </a:ext>
            </a:extLst>
          </p:cNvPr>
          <p:cNvSpPr txBox="1"/>
          <p:nvPr/>
        </p:nvSpPr>
        <p:spPr>
          <a:xfrm>
            <a:off x="4209288" y="4483973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Дескриптор </a:t>
            </a:r>
            <a:r>
              <a:rPr lang="en-US" dirty="0">
                <a:latin typeface="YouTube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417166-3DA5-7FBE-05CF-116848039AEB}"/>
              </a:ext>
            </a:extLst>
          </p:cNvPr>
          <p:cNvSpPr txBox="1"/>
          <p:nvPr/>
        </p:nvSpPr>
        <p:spPr>
          <a:xfrm>
            <a:off x="4209288" y="4853305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999CB-8F61-80BA-C965-6F6473D700F4}"/>
              </a:ext>
            </a:extLst>
          </p:cNvPr>
          <p:cNvSpPr txBox="1"/>
          <p:nvPr/>
        </p:nvSpPr>
        <p:spPr>
          <a:xfrm>
            <a:off x="4209288" y="3745309"/>
            <a:ext cx="245364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Дескрипторів</a:t>
            </a:r>
            <a:endParaRPr lang="en-US" dirty="0">
              <a:latin typeface="YouTube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056ECE-E4AB-77CE-7F02-954ED36DF301}"/>
              </a:ext>
            </a:extLst>
          </p:cNvPr>
          <p:cNvCxnSpPr>
            <a:cxnSpLocks/>
          </p:cNvCxnSpPr>
          <p:nvPr/>
        </p:nvCxnSpPr>
        <p:spPr>
          <a:xfrm flipV="1">
            <a:off x="4209288" y="1827966"/>
            <a:ext cx="4454654" cy="2286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465AB4-B6E1-37E1-46A3-9E321005DFA3}"/>
              </a:ext>
            </a:extLst>
          </p:cNvPr>
          <p:cNvCxnSpPr>
            <a:cxnSpLocks/>
          </p:cNvCxnSpPr>
          <p:nvPr/>
        </p:nvCxnSpPr>
        <p:spPr>
          <a:xfrm flipV="1">
            <a:off x="4209288" y="3304460"/>
            <a:ext cx="4442460" cy="1179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258752-510A-8D4C-DB4A-B52F2F492CBB}"/>
              </a:ext>
            </a:extLst>
          </p:cNvPr>
          <p:cNvCxnSpPr>
            <a:cxnSpLocks/>
          </p:cNvCxnSpPr>
          <p:nvPr/>
        </p:nvCxnSpPr>
        <p:spPr>
          <a:xfrm flipV="1">
            <a:off x="6662928" y="3304460"/>
            <a:ext cx="5186172" cy="1178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0C9602-0EEB-D755-B935-D180443B5A29}"/>
              </a:ext>
            </a:extLst>
          </p:cNvPr>
          <p:cNvCxnSpPr>
            <a:cxnSpLocks/>
          </p:cNvCxnSpPr>
          <p:nvPr/>
        </p:nvCxnSpPr>
        <p:spPr>
          <a:xfrm flipV="1">
            <a:off x="6662928" y="1827132"/>
            <a:ext cx="5186172" cy="2287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F7B651-7330-7AF6-7E65-1C2C0E7B6CE0}"/>
              </a:ext>
            </a:extLst>
          </p:cNvPr>
          <p:cNvSpPr txBox="1"/>
          <p:nvPr/>
        </p:nvSpPr>
        <p:spPr>
          <a:xfrm>
            <a:off x="8651748" y="1827966"/>
            <a:ext cx="3197352" cy="1477328"/>
          </a:xfrm>
          <a:prstGeom prst="rect">
            <a:avLst/>
          </a:prstGeom>
          <a:solidFill>
            <a:srgbClr val="FF9393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struct </a:t>
            </a:r>
            <a:r>
              <a:rPr lang="uk-UA" dirty="0">
                <a:latin typeface="Consolas" panose="020B0609020204030204" pitchFamily="49" charset="0"/>
              </a:rPr>
              <a:t>Дескриптор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	void* </a:t>
            </a:r>
            <a:r>
              <a:rPr lang="uk-UA" dirty="0">
                <a:latin typeface="Consolas" panose="020B0609020204030204" pitchFamily="49" charset="0"/>
              </a:rPr>
              <a:t>Пікселі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	DXGI_FORMAT </a:t>
            </a:r>
            <a:r>
              <a:rPr lang="uk-UA" dirty="0">
                <a:latin typeface="Consolas" panose="020B0609020204030204" pitchFamily="49" charset="0"/>
              </a:rPr>
              <a:t>Формат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423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ADCE-8B97-59F4-CF87-F4D3CAD3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Графічні </a:t>
            </a:r>
            <a:r>
              <a:rPr lang="en-US" dirty="0"/>
              <a:t>APIs – </a:t>
            </a:r>
            <a:r>
              <a:rPr lang="uk-UA" dirty="0"/>
              <a:t>Робочий стіл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80F96-53BC-711A-692B-4350CC953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460458"/>
          </a:xfrm>
        </p:spPr>
        <p:txBody>
          <a:bodyPr/>
          <a:lstStyle/>
          <a:p>
            <a:r>
              <a:rPr lang="uk-UA" dirty="0"/>
              <a:t>Для</a:t>
            </a:r>
            <a:r>
              <a:rPr lang="en-US" dirty="0"/>
              <a:t> </a:t>
            </a:r>
            <a:r>
              <a:rPr lang="uk-UA" dirty="0"/>
              <a:t>програмування </a:t>
            </a:r>
            <a:r>
              <a:rPr lang="en-US" dirty="0"/>
              <a:t>PC</a:t>
            </a:r>
            <a:r>
              <a:rPr lang="uk-UA" dirty="0"/>
              <a:t> можна застосовувати</a:t>
            </a:r>
            <a:r>
              <a:rPr lang="en-US" dirty="0"/>
              <a:t> DX11, DX12, OpenGL, </a:t>
            </a:r>
            <a:r>
              <a:rPr lang="uk-UA" dirty="0"/>
              <a:t>та</a:t>
            </a:r>
            <a:r>
              <a:rPr lang="en-US" dirty="0"/>
              <a:t> Vulkan APIs</a:t>
            </a:r>
          </a:p>
          <a:p>
            <a:pPr lvl="1"/>
            <a:r>
              <a:rPr lang="en-US" dirty="0"/>
              <a:t>DX11 </a:t>
            </a:r>
            <a:r>
              <a:rPr lang="uk-UA" dirty="0"/>
              <a:t>і</a:t>
            </a:r>
            <a:r>
              <a:rPr lang="en-US" dirty="0"/>
              <a:t> OpenGL </a:t>
            </a:r>
            <a:r>
              <a:rPr lang="uk-UA" dirty="0"/>
              <a:t>це старші </a:t>
            </a:r>
            <a:r>
              <a:rPr lang="en-US" dirty="0"/>
              <a:t>APIs </a:t>
            </a:r>
            <a:r>
              <a:rPr lang="uk-UA" dirty="0"/>
              <a:t>які простіші використовувати, але вони застарілі</a:t>
            </a:r>
            <a:endParaRPr lang="en-US" dirty="0"/>
          </a:p>
          <a:p>
            <a:pPr lvl="1"/>
            <a:r>
              <a:rPr lang="en-US" dirty="0"/>
              <a:t>DX12 </a:t>
            </a:r>
            <a:r>
              <a:rPr lang="uk-UA" dirty="0"/>
              <a:t>і</a:t>
            </a:r>
            <a:r>
              <a:rPr lang="en-US" dirty="0"/>
              <a:t> Vulkan </a:t>
            </a:r>
            <a:r>
              <a:rPr lang="uk-UA" dirty="0"/>
              <a:t>це модерні</a:t>
            </a:r>
            <a:r>
              <a:rPr lang="en-US" dirty="0"/>
              <a:t> </a:t>
            </a:r>
            <a:r>
              <a:rPr lang="uk-UA" dirty="0"/>
              <a:t>низькорівневі</a:t>
            </a:r>
            <a:r>
              <a:rPr lang="en-US" dirty="0"/>
              <a:t> APIs, </a:t>
            </a:r>
            <a:r>
              <a:rPr lang="uk-UA" dirty="0"/>
              <a:t>які дають багато контролю над </a:t>
            </a:r>
            <a:r>
              <a:rPr lang="en-US" dirty="0"/>
              <a:t>GPU</a:t>
            </a:r>
            <a:r>
              <a:rPr lang="uk-UA" dirty="0"/>
              <a:t>, але за то, складніші застосовувати</a:t>
            </a:r>
            <a:endParaRPr lang="en-US" dirty="0"/>
          </a:p>
          <a:p>
            <a:pPr lvl="1"/>
            <a:r>
              <a:rPr lang="en-US" dirty="0"/>
              <a:t>DX11/12 </a:t>
            </a:r>
            <a:r>
              <a:rPr lang="uk-UA" dirty="0"/>
              <a:t>працюють тільки в</a:t>
            </a:r>
            <a:r>
              <a:rPr lang="en-US" dirty="0"/>
              <a:t> Microsoft OS</a:t>
            </a:r>
            <a:r>
              <a:rPr lang="uk-UA" dirty="0"/>
              <a:t>, натомість</a:t>
            </a:r>
            <a:r>
              <a:rPr lang="en-US" dirty="0"/>
              <a:t> OpenGL/Vulkan </a:t>
            </a:r>
            <a:r>
              <a:rPr lang="uk-UA" dirty="0"/>
              <a:t>також можна застосовувати в</a:t>
            </a:r>
            <a:r>
              <a:rPr lang="en-US" dirty="0"/>
              <a:t> Linux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79A172E-40E8-3F27-91A1-C5A89544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0" y="3731031"/>
            <a:ext cx="2605412" cy="22146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6AB525-7A2B-7D8D-1C1E-DA65BB67B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43" y="4076719"/>
            <a:ext cx="2367075" cy="1325562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B04C3A6-8EF0-D6FC-0403-27D909D5C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05" y="4289259"/>
            <a:ext cx="2063607" cy="90048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C5CA554-1A4B-AC4A-41C4-41B20ACC4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988" y="4238459"/>
            <a:ext cx="2605413" cy="10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4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Дескриптори</a:t>
            </a:r>
            <a:r>
              <a:rPr lang="en-US" dirty="0"/>
              <a:t>/Descriptors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954768" cy="4351337"/>
          </a:xfrm>
        </p:spPr>
        <p:txBody>
          <a:bodyPr/>
          <a:lstStyle/>
          <a:p>
            <a:r>
              <a:rPr lang="uk-UA" dirty="0"/>
              <a:t>Коли заповнюємо список команд, в цей сам час, нам треба створити і заповнити буфер дескрипторів, і правильно їх передати до всіх команд які їх потребують</a:t>
            </a:r>
          </a:p>
          <a:p>
            <a:r>
              <a:rPr lang="uk-UA" dirty="0"/>
              <a:t>У </a:t>
            </a:r>
            <a:r>
              <a:rPr lang="en-US" dirty="0"/>
              <a:t>DX12, </a:t>
            </a:r>
            <a:r>
              <a:rPr lang="uk-UA" dirty="0"/>
              <a:t>існують 4 роди дескрипторів, але на тепер, ми тільки будемо застосовувати дескриптори типу</a:t>
            </a:r>
            <a:r>
              <a:rPr lang="uk-UA" b="1" dirty="0"/>
              <a:t> </a:t>
            </a:r>
            <a:r>
              <a:rPr lang="en-US" b="1" dirty="0"/>
              <a:t>render target view/</a:t>
            </a:r>
            <a:r>
              <a:rPr lang="uk-UA" b="1" dirty="0"/>
              <a:t>рендер ціль вигляд </a:t>
            </a:r>
            <a:r>
              <a:rPr lang="uk-UA" dirty="0"/>
              <a:t>які використанні у команді очищування зображення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607B4-B417-BAE8-6F9D-7945902612E0}"/>
              </a:ext>
            </a:extLst>
          </p:cNvPr>
          <p:cNvSpPr txBox="1"/>
          <p:nvPr/>
        </p:nvSpPr>
        <p:spPr>
          <a:xfrm>
            <a:off x="7752588" y="3640672"/>
            <a:ext cx="2057400" cy="92333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uk-UA" dirty="0">
                <a:latin typeface="YouTube Sans"/>
              </a:rPr>
              <a:t>Буфер Пікселів</a:t>
            </a:r>
            <a:r>
              <a:rPr lang="en-US" dirty="0">
                <a:latin typeface="YouTube Sans"/>
              </a:rPr>
              <a:t> 0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90D9A-02C7-3B99-698F-9A8174525FC7}"/>
              </a:ext>
            </a:extLst>
          </p:cNvPr>
          <p:cNvSpPr txBox="1"/>
          <p:nvPr/>
        </p:nvSpPr>
        <p:spPr>
          <a:xfrm>
            <a:off x="1074420" y="4853305"/>
            <a:ext cx="263652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A5F1A-5D95-A2A6-6922-37745C9AF89D}"/>
              </a:ext>
            </a:extLst>
          </p:cNvPr>
          <p:cNvSpPr txBox="1"/>
          <p:nvPr/>
        </p:nvSpPr>
        <p:spPr>
          <a:xfrm>
            <a:off x="1074420" y="4114641"/>
            <a:ext cx="263652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Зображення(0)</a:t>
            </a:r>
            <a:endParaRPr lang="en-US" dirty="0"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86CA9-CB54-9B69-CA44-5F386539AFCD}"/>
              </a:ext>
            </a:extLst>
          </p:cNvPr>
          <p:cNvSpPr txBox="1"/>
          <p:nvPr/>
        </p:nvSpPr>
        <p:spPr>
          <a:xfrm>
            <a:off x="1074420" y="3745309"/>
            <a:ext cx="263652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Команд</a:t>
            </a:r>
            <a:endParaRPr lang="en-US" dirty="0">
              <a:latin typeface="YouTub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51C7A-E4EF-BD79-BB67-2790382A0644}"/>
              </a:ext>
            </a:extLst>
          </p:cNvPr>
          <p:cNvSpPr txBox="1"/>
          <p:nvPr/>
        </p:nvSpPr>
        <p:spPr>
          <a:xfrm>
            <a:off x="4209288" y="4114641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Дескриптор </a:t>
            </a:r>
            <a:r>
              <a:rPr lang="en-US" dirty="0">
                <a:latin typeface="YouTube Sans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2F01B-5D76-166A-A370-A3674E69E9E7}"/>
              </a:ext>
            </a:extLst>
          </p:cNvPr>
          <p:cNvSpPr txBox="1"/>
          <p:nvPr/>
        </p:nvSpPr>
        <p:spPr>
          <a:xfrm>
            <a:off x="4209288" y="4483973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Дескриптор </a:t>
            </a:r>
            <a:r>
              <a:rPr lang="en-US" dirty="0">
                <a:latin typeface="YouTube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417166-3DA5-7FBE-05CF-116848039AEB}"/>
              </a:ext>
            </a:extLst>
          </p:cNvPr>
          <p:cNvSpPr txBox="1"/>
          <p:nvPr/>
        </p:nvSpPr>
        <p:spPr>
          <a:xfrm>
            <a:off x="4209288" y="4853305"/>
            <a:ext cx="245364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999CB-8F61-80BA-C965-6F6473D700F4}"/>
              </a:ext>
            </a:extLst>
          </p:cNvPr>
          <p:cNvSpPr txBox="1"/>
          <p:nvPr/>
        </p:nvSpPr>
        <p:spPr>
          <a:xfrm>
            <a:off x="4209288" y="3745309"/>
            <a:ext cx="245364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Дескрипторів</a:t>
            </a:r>
            <a:endParaRPr lang="en-US" dirty="0"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A6E494-DF1F-A5C8-943B-F8EA129F57FA}"/>
              </a:ext>
            </a:extLst>
          </p:cNvPr>
          <p:cNvSpPr txBox="1"/>
          <p:nvPr/>
        </p:nvSpPr>
        <p:spPr>
          <a:xfrm>
            <a:off x="1074420" y="4483973"/>
            <a:ext cx="263652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Очистити Зображення(1)</a:t>
            </a:r>
            <a:endParaRPr lang="en-US" dirty="0"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259407-A5E4-59D3-18D8-DB7866907D1E}"/>
              </a:ext>
            </a:extLst>
          </p:cNvPr>
          <p:cNvSpPr txBox="1"/>
          <p:nvPr/>
        </p:nvSpPr>
        <p:spPr>
          <a:xfrm>
            <a:off x="7752588" y="4748708"/>
            <a:ext cx="2057400" cy="92333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uk-UA" dirty="0">
                <a:latin typeface="YouTube Sans"/>
              </a:rPr>
              <a:t>Буфер Пікселів</a:t>
            </a:r>
            <a:r>
              <a:rPr lang="en-US" dirty="0">
                <a:latin typeface="YouTube Sans"/>
              </a:rPr>
              <a:t> 1</a:t>
            </a:r>
          </a:p>
          <a:p>
            <a:pPr algn="ctr"/>
            <a:endParaRPr lang="en-US" dirty="0">
              <a:latin typeface="YouTube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579E1F-74D3-3B40-F7DA-FBCF7A30EDB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635502" y="4299307"/>
            <a:ext cx="573786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4A03758-E69B-816A-CDBF-BC3C136C4242}"/>
              </a:ext>
            </a:extLst>
          </p:cNvPr>
          <p:cNvSpPr/>
          <p:nvPr/>
        </p:nvSpPr>
        <p:spPr>
          <a:xfrm>
            <a:off x="3307842" y="4114642"/>
            <a:ext cx="32766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5912F-8916-8C5F-B4FD-729FCE1742B3}"/>
              </a:ext>
            </a:extLst>
          </p:cNvPr>
          <p:cNvSpPr/>
          <p:nvPr/>
        </p:nvSpPr>
        <p:spPr>
          <a:xfrm>
            <a:off x="3307842" y="4483973"/>
            <a:ext cx="32766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2924-D9EC-33F3-81DC-D93EC44D00BF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3635502" y="4668639"/>
            <a:ext cx="5737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949B9F-D859-AF94-B656-779DD5C87420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 flipV="1">
            <a:off x="6662928" y="4102337"/>
            <a:ext cx="1089660" cy="196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B37C2-B707-7D1D-243E-D57747FF4E8E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>
            <a:off x="6662928" y="4668639"/>
            <a:ext cx="1089660" cy="541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1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22E0-CFE8-112A-7CF5-F7031ACA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- Очищування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6DA0-DDA4-9F61-54E9-AE816D0D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Маючи буфер пікселів та дескриптори для нього, можемо врешті творити наші перші команди</a:t>
            </a:r>
            <a:endParaRPr lang="en-US" dirty="0"/>
          </a:p>
          <a:p>
            <a:r>
              <a:rPr lang="uk-UA" dirty="0"/>
              <a:t>Щоби створити команду очищування буфера</a:t>
            </a:r>
            <a:r>
              <a:rPr lang="en-US" dirty="0"/>
              <a:t>/</a:t>
            </a:r>
            <a:r>
              <a:rPr lang="uk-UA" dirty="0"/>
              <a:t>зображення, викликаємо методу </a:t>
            </a:r>
            <a:r>
              <a:rPr lang="en-US" dirty="0" err="1"/>
              <a:t>ClearRenderTargetView</a:t>
            </a:r>
            <a:r>
              <a:rPr lang="uk-UA" dirty="0"/>
              <a:t>, та передаємо дескриптор для буфера якого хочемо очистити</a:t>
            </a:r>
          </a:p>
          <a:p>
            <a:pPr lvl="1"/>
            <a:r>
              <a:rPr lang="uk-UA" dirty="0"/>
              <a:t>Ми будемо очищувати буфера </a:t>
            </a:r>
            <a:r>
              <a:rPr lang="en-US" dirty="0" err="1"/>
              <a:t>SwapChain</a:t>
            </a:r>
            <a:r>
              <a:rPr lang="en-US" dirty="0"/>
              <a:t>, </a:t>
            </a:r>
            <a:r>
              <a:rPr lang="uk-UA" dirty="0"/>
              <a:t>до якого тепер малюємо (який у цьому кадрі не видимий)</a:t>
            </a:r>
          </a:p>
        </p:txBody>
      </p:sp>
    </p:spTree>
    <p:extLst>
      <p:ext uri="{BB962C8B-B14F-4D97-AF65-F5344CB8AC3E}">
        <p14:creationId xmlns:p14="http://schemas.microsoft.com/office/powerpoint/2010/main" val="12062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B460-C13D-D341-2CAE-12D139E5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- Надіслання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83AE-0D3C-A263-33EC-E38EC6ED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Список команд містить нашу команду, і ми готові його вислати до графічного процесора</a:t>
            </a:r>
          </a:p>
          <a:p>
            <a:r>
              <a:rPr lang="uk-UA" dirty="0"/>
              <a:t>Спочатку, нам треба його закрити застосовуючи методу </a:t>
            </a:r>
            <a:r>
              <a:rPr lang="en-US" dirty="0" err="1"/>
              <a:t>CommandList</a:t>
            </a:r>
            <a:r>
              <a:rPr lang="en-US" dirty="0"/>
              <a:t>-&gt;Close()</a:t>
            </a:r>
          </a:p>
          <a:p>
            <a:r>
              <a:rPr lang="uk-UA" dirty="0"/>
              <a:t>Тоді, ми викликаємо методу </a:t>
            </a:r>
            <a:r>
              <a:rPr lang="en-US" dirty="0" err="1"/>
              <a:t>CommandQueue</a:t>
            </a:r>
            <a:r>
              <a:rPr lang="en-US" dirty="0"/>
              <a:t>-&gt;</a:t>
            </a:r>
            <a:r>
              <a:rPr lang="en-US" dirty="0" err="1"/>
              <a:t>ExecuteCommandLists</a:t>
            </a:r>
            <a:r>
              <a:rPr lang="en-US" dirty="0"/>
              <a:t>() </a:t>
            </a:r>
            <a:r>
              <a:rPr lang="uk-UA" dirty="0"/>
              <a:t>яка висилає наші списки до черги графічного процесора для здійснення</a:t>
            </a:r>
          </a:p>
          <a:p>
            <a:r>
              <a:rPr lang="uk-UA" dirty="0"/>
              <a:t>Після цього, викликаємо методу </a:t>
            </a:r>
            <a:r>
              <a:rPr lang="en-US" dirty="0" err="1"/>
              <a:t>SwapChain</a:t>
            </a:r>
            <a:r>
              <a:rPr lang="en-US" dirty="0"/>
              <a:t>-&gt;Present() </a:t>
            </a:r>
            <a:r>
              <a:rPr lang="uk-UA" dirty="0"/>
              <a:t>яка наказує </a:t>
            </a:r>
            <a:r>
              <a:rPr lang="en-US" dirty="0"/>
              <a:t>DXGI </a:t>
            </a:r>
            <a:r>
              <a:rPr lang="uk-UA" dirty="0"/>
              <a:t>щоби в наступні кадр монітора, наш новий буфер кольорів був вжитий для зображення аплікації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DAE1-D733-106F-2D3F-031D484D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Паркани</a:t>
            </a:r>
            <a:r>
              <a:rPr lang="en-US" dirty="0"/>
              <a:t>/Fences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E905-E536-74AF-7130-3D8973C6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64848" cy="4351337"/>
          </a:xfrm>
        </p:spPr>
        <p:txBody>
          <a:bodyPr/>
          <a:lstStyle/>
          <a:p>
            <a:r>
              <a:rPr lang="uk-UA" dirty="0"/>
              <a:t>Коли ми творимо списки команд, нам треба знати коли вони закінчують своє виконання</a:t>
            </a:r>
          </a:p>
          <a:p>
            <a:r>
              <a:rPr lang="uk-UA" dirty="0"/>
              <a:t>Щоби їх синхронізувати, ми застосовуємо </a:t>
            </a:r>
            <a:r>
              <a:rPr lang="uk-UA" b="1" dirty="0"/>
              <a:t>паркани</a:t>
            </a:r>
            <a:r>
              <a:rPr lang="en-US" b="1" dirty="0"/>
              <a:t>/fences</a:t>
            </a:r>
          </a:p>
          <a:p>
            <a:r>
              <a:rPr lang="uk-UA" b="1" dirty="0"/>
              <a:t>Паркан</a:t>
            </a:r>
            <a:r>
              <a:rPr lang="en-US" b="1" dirty="0"/>
              <a:t>/Fence</a:t>
            </a:r>
            <a:r>
              <a:rPr lang="en-US" dirty="0"/>
              <a:t> – </a:t>
            </a:r>
            <a:r>
              <a:rPr lang="uk-UA" dirty="0"/>
              <a:t>це число, яке графічний процесор може збільшувати, або над яким він може чекати, якщо його значення менше за іншого</a:t>
            </a:r>
          </a:p>
          <a:p>
            <a:r>
              <a:rPr lang="uk-UA" dirty="0"/>
              <a:t>Скажімо, що у нас два буфери команд яких хочемо здійснити, і ми хочемо, щоби центральний процесор чекав аж поки вони закінчаться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BED80-BB83-6CCC-49B1-4EBD814A7EFA}"/>
              </a:ext>
            </a:extLst>
          </p:cNvPr>
          <p:cNvSpPr txBox="1"/>
          <p:nvPr/>
        </p:nvSpPr>
        <p:spPr>
          <a:xfrm>
            <a:off x="6247114" y="913811"/>
            <a:ext cx="81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YouTube Sans"/>
              </a:rPr>
              <a:t>GPU: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74EE5-AEFB-07D6-78AF-15D1FB641A3C}"/>
              </a:ext>
            </a:extLst>
          </p:cNvPr>
          <p:cNvSpPr/>
          <p:nvPr/>
        </p:nvSpPr>
        <p:spPr>
          <a:xfrm>
            <a:off x="8824213" y="1743128"/>
            <a:ext cx="1211284" cy="11133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C51D5-0EA4-4DCA-8E40-9B6D505D12CB}"/>
              </a:ext>
            </a:extLst>
          </p:cNvPr>
          <p:cNvSpPr txBox="1"/>
          <p:nvPr/>
        </p:nvSpPr>
        <p:spPr>
          <a:xfrm>
            <a:off x="8824213" y="1743128"/>
            <a:ext cx="121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Паркан</a:t>
            </a:r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2E98E-2E65-DA48-823D-2B48C592BC2B}"/>
              </a:ext>
            </a:extLst>
          </p:cNvPr>
          <p:cNvSpPr txBox="1"/>
          <p:nvPr/>
        </p:nvSpPr>
        <p:spPr>
          <a:xfrm>
            <a:off x="9210161" y="2114359"/>
            <a:ext cx="439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YouTube Sans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65242-FEB5-EF41-59BF-005647FFEEF5}"/>
              </a:ext>
            </a:extLst>
          </p:cNvPr>
          <p:cNvSpPr/>
          <p:nvPr/>
        </p:nvSpPr>
        <p:spPr>
          <a:xfrm>
            <a:off x="7069486" y="775514"/>
            <a:ext cx="988622" cy="7422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E4C7C-EF49-8BB8-12F7-4149CDD0FD4E}"/>
              </a:ext>
            </a:extLst>
          </p:cNvPr>
          <p:cNvSpPr txBox="1"/>
          <p:nvPr/>
        </p:nvSpPr>
        <p:spPr>
          <a:xfrm>
            <a:off x="7069485" y="871391"/>
            <a:ext cx="98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CmdBuf0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0AF8E6-0FCF-BBC0-40B9-41ADA54EEEF5}"/>
              </a:ext>
            </a:extLst>
          </p:cNvPr>
          <p:cNvSpPr/>
          <p:nvPr/>
        </p:nvSpPr>
        <p:spPr>
          <a:xfrm>
            <a:off x="9046731" y="775514"/>
            <a:ext cx="760020" cy="7422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594CA-8855-7B2D-C38A-27B7F2DF3864}"/>
              </a:ext>
            </a:extLst>
          </p:cNvPr>
          <p:cNvSpPr txBox="1"/>
          <p:nvPr/>
        </p:nvSpPr>
        <p:spPr>
          <a:xfrm>
            <a:off x="9046731" y="961951"/>
            <a:ext cx="76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Signal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7FF38A-BB97-5152-7F09-F75C1949ACFE}"/>
              </a:ext>
            </a:extLst>
          </p:cNvPr>
          <p:cNvSpPr/>
          <p:nvPr/>
        </p:nvSpPr>
        <p:spPr>
          <a:xfrm>
            <a:off x="8058109" y="775514"/>
            <a:ext cx="988622" cy="7422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06D8A-DF6E-DE7D-3797-F49048F79FF8}"/>
              </a:ext>
            </a:extLst>
          </p:cNvPr>
          <p:cNvSpPr txBox="1"/>
          <p:nvPr/>
        </p:nvSpPr>
        <p:spPr>
          <a:xfrm>
            <a:off x="8058108" y="871391"/>
            <a:ext cx="98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CmdBuf1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2B285-7D59-FBD3-EBE1-1C549E327D1B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>
            <a:off x="9426741" y="1517722"/>
            <a:ext cx="3114" cy="587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A69565-F73B-92BF-250C-30AD18D83A5A}"/>
              </a:ext>
            </a:extLst>
          </p:cNvPr>
          <p:cNvSpPr txBox="1"/>
          <p:nvPr/>
        </p:nvSpPr>
        <p:spPr>
          <a:xfrm>
            <a:off x="9210161" y="2105570"/>
            <a:ext cx="439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YouTube Sans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5CCC5C-1B0D-3C85-6269-C5326F368645}"/>
              </a:ext>
            </a:extLst>
          </p:cNvPr>
          <p:cNvSpPr txBox="1"/>
          <p:nvPr/>
        </p:nvSpPr>
        <p:spPr>
          <a:xfrm>
            <a:off x="6314698" y="4170143"/>
            <a:ext cx="81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YouTube Sans"/>
              </a:rPr>
              <a:t>CPU: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9C703-0D83-F8D9-5C93-13A342C6247B}"/>
              </a:ext>
            </a:extLst>
          </p:cNvPr>
          <p:cNvSpPr txBox="1"/>
          <p:nvPr/>
        </p:nvSpPr>
        <p:spPr>
          <a:xfrm>
            <a:off x="7134096" y="3769592"/>
            <a:ext cx="258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Execute(CmdBuf0);</a:t>
            </a:r>
          </a:p>
          <a:p>
            <a:r>
              <a:rPr lang="en-US" dirty="0">
                <a:latin typeface="Consolas" panose="020B0609020204030204" pitchFamily="49" charset="0"/>
              </a:rPr>
              <a:t>Execute(CmdBuf1);</a:t>
            </a:r>
          </a:p>
          <a:p>
            <a:r>
              <a:rPr lang="en-US" dirty="0">
                <a:latin typeface="Consolas" panose="020B0609020204030204" pitchFamily="49" charset="0"/>
              </a:rPr>
              <a:t>Fence-&gt;Signal();</a:t>
            </a:r>
          </a:p>
          <a:p>
            <a:r>
              <a:rPr lang="en-US" dirty="0">
                <a:latin typeface="Consolas" panose="020B0609020204030204" pitchFamily="49" charset="0"/>
              </a:rPr>
              <a:t>Fence-&gt;Wait(1);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A5153D-D2AD-1621-B317-B40DE180A83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649548" y="2382569"/>
            <a:ext cx="8109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F4D30B-0763-CFE6-E677-A3B7639F5AF8}"/>
              </a:ext>
            </a:extLst>
          </p:cNvPr>
          <p:cNvCxnSpPr>
            <a:cxnSpLocks/>
          </p:cNvCxnSpPr>
          <p:nvPr/>
        </p:nvCxnSpPr>
        <p:spPr>
          <a:xfrm flipH="1" flipV="1">
            <a:off x="10460473" y="2383503"/>
            <a:ext cx="4" cy="2408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C9EBEE-375F-25AB-FBB9-700660F39C7A}"/>
              </a:ext>
            </a:extLst>
          </p:cNvPr>
          <p:cNvCxnSpPr>
            <a:cxnSpLocks/>
          </p:cNvCxnSpPr>
          <p:nvPr/>
        </p:nvCxnSpPr>
        <p:spPr>
          <a:xfrm flipH="1">
            <a:off x="9163455" y="4792494"/>
            <a:ext cx="1297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94C0430-B54A-59E1-DFA8-AA7A54A4806B}"/>
              </a:ext>
            </a:extLst>
          </p:cNvPr>
          <p:cNvSpPr/>
          <p:nvPr/>
        </p:nvSpPr>
        <p:spPr>
          <a:xfrm>
            <a:off x="7069484" y="3897549"/>
            <a:ext cx="129223" cy="1303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294B659-8E5B-1EA8-0667-ACA22DED6510}"/>
              </a:ext>
            </a:extLst>
          </p:cNvPr>
          <p:cNvSpPr/>
          <p:nvPr/>
        </p:nvSpPr>
        <p:spPr>
          <a:xfrm>
            <a:off x="7069484" y="4179036"/>
            <a:ext cx="129223" cy="1303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975C6E-57D6-3A99-C4F5-A7EE1E435B19}"/>
              </a:ext>
            </a:extLst>
          </p:cNvPr>
          <p:cNvSpPr/>
          <p:nvPr/>
        </p:nvSpPr>
        <p:spPr>
          <a:xfrm>
            <a:off x="7069484" y="4442733"/>
            <a:ext cx="129223" cy="1303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0D83B73-35C2-F7A0-0F89-DBD991AB4F39}"/>
              </a:ext>
            </a:extLst>
          </p:cNvPr>
          <p:cNvSpPr/>
          <p:nvPr/>
        </p:nvSpPr>
        <p:spPr>
          <a:xfrm>
            <a:off x="7069484" y="4707519"/>
            <a:ext cx="129223" cy="1303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60F50-1B23-455D-FD18-CFC5D202AA49}"/>
              </a:ext>
            </a:extLst>
          </p:cNvPr>
          <p:cNvSpPr txBox="1"/>
          <p:nvPr/>
        </p:nvSpPr>
        <p:spPr>
          <a:xfrm>
            <a:off x="6550512" y="1743128"/>
            <a:ext cx="208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Черга Команд </a:t>
            </a:r>
            <a:r>
              <a:rPr lang="en-US" dirty="0">
                <a:latin typeface="YouTube Sans"/>
              </a:rPr>
              <a:t>GPU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1965F-9E6D-D22B-5227-6BB5C208F24C}"/>
              </a:ext>
            </a:extLst>
          </p:cNvPr>
          <p:cNvSpPr txBox="1"/>
          <p:nvPr/>
        </p:nvSpPr>
        <p:spPr>
          <a:xfrm>
            <a:off x="6550512" y="2106504"/>
            <a:ext cx="205400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103B5-4200-4A37-9A99-FB3078DA7504}"/>
              </a:ext>
            </a:extLst>
          </p:cNvPr>
          <p:cNvSpPr txBox="1"/>
          <p:nvPr/>
        </p:nvSpPr>
        <p:spPr>
          <a:xfrm>
            <a:off x="6550512" y="2472677"/>
            <a:ext cx="205400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Execute CmdBuf0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F8CF82-3297-061D-386F-303658055AFC}"/>
              </a:ext>
            </a:extLst>
          </p:cNvPr>
          <p:cNvSpPr txBox="1"/>
          <p:nvPr/>
        </p:nvSpPr>
        <p:spPr>
          <a:xfrm>
            <a:off x="6550512" y="2847942"/>
            <a:ext cx="205400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Execute CmdBuf1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22E6-5D95-C7AC-4292-F102A1FA6B9E}"/>
              </a:ext>
            </a:extLst>
          </p:cNvPr>
          <p:cNvSpPr txBox="1"/>
          <p:nvPr/>
        </p:nvSpPr>
        <p:spPr>
          <a:xfrm>
            <a:off x="6550512" y="3219625"/>
            <a:ext cx="205400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Signal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283E66-AEC8-4927-B19A-0114032EE9DF}"/>
              </a:ext>
            </a:extLst>
          </p:cNvPr>
          <p:cNvSpPr/>
          <p:nvPr/>
        </p:nvSpPr>
        <p:spPr>
          <a:xfrm>
            <a:off x="6314698" y="2575249"/>
            <a:ext cx="153118" cy="147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36D211-92B3-1E19-41FC-3B8E0A99F777}"/>
              </a:ext>
            </a:extLst>
          </p:cNvPr>
          <p:cNvSpPr/>
          <p:nvPr/>
        </p:nvSpPr>
        <p:spPr>
          <a:xfrm>
            <a:off x="6314698" y="2959049"/>
            <a:ext cx="153118" cy="147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CBA9C7-8E58-2CC8-F826-4D44ACC9CFAC}"/>
              </a:ext>
            </a:extLst>
          </p:cNvPr>
          <p:cNvSpPr/>
          <p:nvPr/>
        </p:nvSpPr>
        <p:spPr>
          <a:xfrm>
            <a:off x="6314698" y="3330732"/>
            <a:ext cx="153118" cy="147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6E83F5C-F208-CCA0-8821-C4FD694D8D65}"/>
              </a:ext>
            </a:extLst>
          </p:cNvPr>
          <p:cNvSpPr/>
          <p:nvPr/>
        </p:nvSpPr>
        <p:spPr>
          <a:xfrm>
            <a:off x="6314698" y="2232532"/>
            <a:ext cx="153118" cy="14711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8" grpId="1"/>
      <p:bldP spid="9" grpId="0" animBg="1"/>
      <p:bldP spid="11" grpId="0"/>
      <p:bldP spid="12" grpId="0" animBg="1"/>
      <p:bldP spid="13" grpId="0"/>
      <p:bldP spid="16" grpId="0" animBg="1"/>
      <p:bldP spid="17" grpId="0"/>
      <p:bldP spid="28" grpId="0"/>
      <p:bldP spid="29" grpId="0"/>
      <p:bldP spid="30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20" grpId="0"/>
      <p:bldP spid="21" grpId="0" animBg="1"/>
      <p:bldP spid="22" grpId="0" animBg="1"/>
      <p:bldP spid="23" grpId="0" animBg="1"/>
      <p:bldP spid="24" grpId="0" animBg="1"/>
      <p:bldP spid="26" grpId="0" animBg="1"/>
      <p:bldP spid="26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B460-C13D-D341-2CAE-12D139E5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- Закриття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83AE-0D3C-A263-33EC-E38EC6ED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На кінець, нам слід приготовити список та роздільник команд для наступного здійснення</a:t>
            </a:r>
          </a:p>
          <a:p>
            <a:r>
              <a:rPr lang="uk-UA" dirty="0"/>
              <a:t>Через це, що ми знаємо, що список вже закінчив здійснюватися, ми можемо викликати методу </a:t>
            </a:r>
            <a:r>
              <a:rPr lang="en-US" dirty="0" err="1"/>
              <a:t>CommandAllocator</a:t>
            </a:r>
            <a:r>
              <a:rPr lang="en-US" dirty="0"/>
              <a:t>-&gt;Reset()</a:t>
            </a:r>
            <a:r>
              <a:rPr lang="uk-UA" dirty="0"/>
              <a:t> </a:t>
            </a:r>
            <a:r>
              <a:rPr lang="en-US" dirty="0"/>
              <a:t>(</a:t>
            </a:r>
            <a:r>
              <a:rPr lang="uk-UA" dirty="0"/>
              <a:t>скинути</a:t>
            </a:r>
            <a:r>
              <a:rPr lang="en-US" dirty="0"/>
              <a:t>) </a:t>
            </a:r>
            <a:r>
              <a:rPr lang="uk-UA" dirty="0"/>
              <a:t>щоби віддати пам</a:t>
            </a:r>
            <a:r>
              <a:rPr lang="en-US" dirty="0"/>
              <a:t>’</a:t>
            </a:r>
            <a:r>
              <a:rPr lang="uk-UA" dirty="0"/>
              <a:t>ять яку ми застосовували для заповнення команди у списку команд</a:t>
            </a:r>
          </a:p>
          <a:p>
            <a:r>
              <a:rPr lang="uk-UA" dirty="0"/>
              <a:t>Після цього, також можемо викликати методу </a:t>
            </a:r>
            <a:r>
              <a:rPr lang="en-US" dirty="0" err="1"/>
              <a:t>CommandList</a:t>
            </a:r>
            <a:r>
              <a:rPr lang="en-US" dirty="0"/>
              <a:t>-&gt;Reset() </a:t>
            </a:r>
            <a:r>
              <a:rPr lang="uk-UA" dirty="0"/>
              <a:t>щоби список команд був готовий для наступної кадри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7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4970-2699-40C1-238B-0DD93DF6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Графічні </a:t>
            </a:r>
            <a:r>
              <a:rPr lang="en-US" dirty="0"/>
              <a:t>APIs</a:t>
            </a:r>
            <a:r>
              <a:rPr lang="uk-UA" dirty="0"/>
              <a:t> – Мобільні обладнання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25AE-9CC7-2C1A-EE6B-C5880EC2E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Для мобільних обладнання, можемо застосовувати </a:t>
            </a:r>
            <a:r>
              <a:rPr lang="en-US" dirty="0"/>
              <a:t>Metal, OpenGL ES, </a:t>
            </a:r>
            <a:r>
              <a:rPr lang="uk-UA" dirty="0"/>
              <a:t>та</a:t>
            </a:r>
            <a:r>
              <a:rPr lang="en-US" dirty="0"/>
              <a:t> Vulkan</a:t>
            </a:r>
          </a:p>
          <a:p>
            <a:pPr lvl="1"/>
            <a:r>
              <a:rPr lang="en-US" dirty="0"/>
              <a:t>OpenGL ES </a:t>
            </a:r>
            <a:r>
              <a:rPr lang="uk-UA" dirty="0"/>
              <a:t>і</a:t>
            </a:r>
            <a:r>
              <a:rPr lang="en-US" dirty="0"/>
              <a:t> Vulkan </a:t>
            </a:r>
            <a:r>
              <a:rPr lang="uk-UA" dirty="0"/>
              <a:t>працюють на </a:t>
            </a:r>
            <a:r>
              <a:rPr lang="en-US" dirty="0"/>
              <a:t>Android (OpenGL ES </a:t>
            </a:r>
            <a:r>
              <a:rPr lang="uk-UA" dirty="0"/>
              <a:t>застарілий, але простіший</a:t>
            </a:r>
            <a:r>
              <a:rPr lang="en-US" dirty="0"/>
              <a:t>, Vulkan </a:t>
            </a:r>
            <a:r>
              <a:rPr lang="uk-UA" dirty="0"/>
              <a:t>знову дає більше контролі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Metal </a:t>
            </a:r>
            <a:r>
              <a:rPr lang="uk-UA" dirty="0"/>
              <a:t>це</a:t>
            </a:r>
            <a:r>
              <a:rPr lang="en-US" dirty="0"/>
              <a:t> API </a:t>
            </a:r>
            <a:r>
              <a:rPr lang="uk-UA" dirty="0"/>
              <a:t>для </a:t>
            </a:r>
            <a:r>
              <a:rPr lang="en-US" dirty="0"/>
              <a:t>Apple (iOS), </a:t>
            </a:r>
            <a:r>
              <a:rPr lang="uk-UA" dirty="0"/>
              <a:t>воно низькорівневе, і також здійснюється на </a:t>
            </a:r>
            <a:r>
              <a:rPr lang="en-US" dirty="0"/>
              <a:t>Mac</a:t>
            </a:r>
          </a:p>
          <a:p>
            <a:r>
              <a:rPr lang="uk-UA" dirty="0"/>
              <a:t>Існують способи перекласти </a:t>
            </a:r>
            <a:r>
              <a:rPr lang="en-US" dirty="0"/>
              <a:t>Vulkan </a:t>
            </a:r>
            <a:r>
              <a:rPr lang="uk-UA" dirty="0"/>
              <a:t>на </a:t>
            </a:r>
            <a:r>
              <a:rPr lang="en-US" dirty="0"/>
              <a:t>Metal, </a:t>
            </a:r>
            <a:r>
              <a:rPr lang="uk-UA" dirty="0"/>
              <a:t>отже теоретично, можна запрограмувати код в </a:t>
            </a:r>
            <a:r>
              <a:rPr lang="en-US" dirty="0"/>
              <a:t>Vulkan, </a:t>
            </a:r>
            <a:r>
              <a:rPr lang="uk-UA" dirty="0"/>
              <a:t>і він всюди буде здійснюватися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8199CF1-9CF7-5694-C9E5-48F81912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60" y="4549139"/>
            <a:ext cx="2812731" cy="93757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07602B2-839D-6AA1-0959-A61F8DB22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88" y="4429999"/>
            <a:ext cx="3057226" cy="1175856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0D0E365D-4135-8BEC-1A69-FBDB463F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" y="4201314"/>
            <a:ext cx="2542258" cy="19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207E-00C7-1497-F657-47D5278B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– Бар</a:t>
            </a:r>
            <a:r>
              <a:rPr lang="en-US" dirty="0"/>
              <a:t>’</a:t>
            </a:r>
            <a:r>
              <a:rPr lang="uk-UA" dirty="0"/>
              <a:t>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C46A-E17E-FE8A-9B90-E38AE4D0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Чому ми отримуємо помилки, що наш ресурс з </a:t>
            </a:r>
            <a:r>
              <a:rPr lang="en-US" dirty="0" err="1"/>
              <a:t>SwapChain</a:t>
            </a:r>
            <a:r>
              <a:rPr lang="en-US" dirty="0"/>
              <a:t> </a:t>
            </a:r>
            <a:r>
              <a:rPr lang="uk-UA" dirty="0"/>
              <a:t>має поганий стан</a:t>
            </a:r>
            <a:r>
              <a:rPr lang="en-US" dirty="0"/>
              <a:t>?</a:t>
            </a:r>
          </a:p>
          <a:p>
            <a:r>
              <a:rPr lang="uk-UA" dirty="0"/>
              <a:t>У центральному процесорі, коли ми творимо об</a:t>
            </a:r>
            <a:r>
              <a:rPr lang="en-US" dirty="0"/>
              <a:t>’</a:t>
            </a:r>
            <a:r>
              <a:rPr lang="uk-UA" dirty="0"/>
              <a:t>єкт у пам</a:t>
            </a:r>
            <a:r>
              <a:rPr lang="en-US" dirty="0"/>
              <a:t>’</a:t>
            </a:r>
            <a:r>
              <a:rPr lang="uk-UA" dirty="0"/>
              <a:t>яті, так як буфер кольорів, він завжди має цей сам макет</a:t>
            </a:r>
            <a:endParaRPr lang="en-US" dirty="0"/>
          </a:p>
          <a:p>
            <a:pPr lvl="1"/>
            <a:r>
              <a:rPr lang="uk-UA" dirty="0"/>
              <a:t>Пікселі завжди знаходяться в цьому самому положенні у пам</a:t>
            </a:r>
            <a:r>
              <a:rPr lang="en-US" dirty="0"/>
              <a:t>’</a:t>
            </a:r>
            <a:r>
              <a:rPr lang="uk-UA" dirty="0"/>
              <a:t>яті</a:t>
            </a:r>
            <a:endParaRPr lang="en-US" dirty="0"/>
          </a:p>
          <a:p>
            <a:r>
              <a:rPr lang="uk-UA" dirty="0"/>
              <a:t>У графічному процесорі, коли ми читаємо буфер, він може мати інший стан як коли ми до нього пишемо, і графічний процесор мусить бути наказаний щоби він перетворював стан ресурсу </a:t>
            </a:r>
          </a:p>
          <a:p>
            <a:r>
              <a:rPr lang="uk-UA" dirty="0"/>
              <a:t>Щоби це зробити, ми застосовуємо </a:t>
            </a:r>
            <a:r>
              <a:rPr lang="uk-UA" b="1" dirty="0"/>
              <a:t>бар</a:t>
            </a:r>
            <a:r>
              <a:rPr lang="en-US" b="1" dirty="0"/>
              <a:t>’</a:t>
            </a:r>
            <a:r>
              <a:rPr lang="uk-UA" b="1" dirty="0"/>
              <a:t>єри</a:t>
            </a:r>
            <a:r>
              <a:rPr lang="en-US" b="1" dirty="0"/>
              <a:t>/barriers</a:t>
            </a:r>
          </a:p>
        </p:txBody>
      </p:sp>
    </p:spTree>
    <p:extLst>
      <p:ext uri="{BB962C8B-B14F-4D97-AF65-F5344CB8AC3E}">
        <p14:creationId xmlns:p14="http://schemas.microsoft.com/office/powerpoint/2010/main" val="4633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0C83-C349-B7CD-B09F-176E8F7A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– Бар</a:t>
            </a:r>
            <a:r>
              <a:rPr lang="en-US" dirty="0"/>
              <a:t>’</a:t>
            </a:r>
            <a:r>
              <a:rPr lang="uk-UA" dirty="0"/>
              <a:t>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FD6C-DBD8-48E7-0125-3DFF2BAF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478231" cy="3480318"/>
          </a:xfrm>
        </p:spPr>
        <p:txBody>
          <a:bodyPr/>
          <a:lstStyle/>
          <a:p>
            <a:r>
              <a:rPr lang="uk-UA" b="1" dirty="0"/>
              <a:t>Бар</a:t>
            </a:r>
            <a:r>
              <a:rPr lang="en-US" b="1" dirty="0"/>
              <a:t>’</a:t>
            </a:r>
            <a:r>
              <a:rPr lang="uk-UA" b="1" dirty="0"/>
              <a:t>єр</a:t>
            </a:r>
            <a:r>
              <a:rPr lang="uk-UA" dirty="0"/>
              <a:t> – це команда, яка синхронізує інші команди, та перетворює стан ресурсів</a:t>
            </a:r>
          </a:p>
          <a:p>
            <a:r>
              <a:rPr lang="uk-UA" dirty="0"/>
              <a:t>У нашому коді, наш буфер зі </a:t>
            </a:r>
            <a:r>
              <a:rPr lang="en-US" dirty="0" err="1"/>
              <a:t>SwapChain</a:t>
            </a:r>
            <a:r>
              <a:rPr lang="en-US" dirty="0"/>
              <a:t> </a:t>
            </a:r>
            <a:r>
              <a:rPr lang="uk-UA" dirty="0"/>
              <a:t>має стан </a:t>
            </a:r>
            <a:r>
              <a:rPr lang="en-US" dirty="0">
                <a:solidFill>
                  <a:srgbClr val="00B0F0"/>
                </a:solidFill>
              </a:rPr>
              <a:t>PRESENT</a:t>
            </a:r>
            <a:r>
              <a:rPr lang="uk-UA" dirty="0"/>
              <a:t>, але команда </a:t>
            </a:r>
            <a:r>
              <a:rPr lang="en-US" dirty="0" err="1"/>
              <a:t>ClearRenderTarget</a:t>
            </a:r>
            <a:r>
              <a:rPr lang="uk-UA" dirty="0"/>
              <a:t> очікує що вхідний ресурс буде мати стан </a:t>
            </a:r>
            <a:r>
              <a:rPr lang="en-US" dirty="0">
                <a:solidFill>
                  <a:srgbClr val="C00000"/>
                </a:solidFill>
              </a:rPr>
              <a:t>RENDER_TARGET</a:t>
            </a:r>
            <a:r>
              <a:rPr lang="en-US" dirty="0"/>
              <a:t>.</a:t>
            </a:r>
          </a:p>
          <a:p>
            <a:r>
              <a:rPr lang="uk-UA" dirty="0"/>
              <a:t>На кінець кадри, ми використовуємо команду </a:t>
            </a:r>
            <a:r>
              <a:rPr lang="en-US" dirty="0"/>
              <a:t>Present, </a:t>
            </a:r>
            <a:r>
              <a:rPr lang="uk-UA" dirty="0"/>
              <a:t>отже наш буфер зі </a:t>
            </a:r>
            <a:r>
              <a:rPr lang="en-US" dirty="0" err="1"/>
              <a:t>SwapChain</a:t>
            </a:r>
            <a:r>
              <a:rPr lang="en-US" dirty="0"/>
              <a:t> </a:t>
            </a:r>
            <a:r>
              <a:rPr lang="uk-UA" dirty="0"/>
              <a:t>мусить бути у стані </a:t>
            </a:r>
            <a:r>
              <a:rPr lang="en-US" dirty="0"/>
              <a:t>PRESENT</a:t>
            </a:r>
          </a:p>
          <a:p>
            <a:r>
              <a:rPr lang="uk-UA" dirty="0"/>
              <a:t>Нам треба використовувати бар</a:t>
            </a:r>
            <a:r>
              <a:rPr lang="en-US" dirty="0"/>
              <a:t>’</a:t>
            </a:r>
            <a:r>
              <a:rPr lang="uk-UA" dirty="0"/>
              <a:t>єри щоби перетворити стан ресурсу для всіх цих командах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CA3AF-CCB4-8CF7-2325-289DFC0EA6B7}"/>
              </a:ext>
            </a:extLst>
          </p:cNvPr>
          <p:cNvSpPr/>
          <p:nvPr/>
        </p:nvSpPr>
        <p:spPr>
          <a:xfrm>
            <a:off x="7613771" y="2868574"/>
            <a:ext cx="1115438" cy="8754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28168-F599-FE3D-6743-E724B2D9A221}"/>
              </a:ext>
            </a:extLst>
          </p:cNvPr>
          <p:cNvSpPr txBox="1"/>
          <p:nvPr/>
        </p:nvSpPr>
        <p:spPr>
          <a:xfrm>
            <a:off x="7613771" y="3121653"/>
            <a:ext cx="11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Barrier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C7B03-5949-70A1-3844-379284BB79DE}"/>
              </a:ext>
            </a:extLst>
          </p:cNvPr>
          <p:cNvSpPr/>
          <p:nvPr/>
        </p:nvSpPr>
        <p:spPr>
          <a:xfrm>
            <a:off x="9844647" y="2868574"/>
            <a:ext cx="1115438" cy="8754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1BAC8-80DB-476C-62E7-0161E91C85EF}"/>
              </a:ext>
            </a:extLst>
          </p:cNvPr>
          <p:cNvSpPr txBox="1"/>
          <p:nvPr/>
        </p:nvSpPr>
        <p:spPr>
          <a:xfrm>
            <a:off x="9844647" y="3121653"/>
            <a:ext cx="11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Barrier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E37A9-9872-7517-8189-52FB1825F433}"/>
              </a:ext>
            </a:extLst>
          </p:cNvPr>
          <p:cNvSpPr/>
          <p:nvPr/>
        </p:nvSpPr>
        <p:spPr>
          <a:xfrm>
            <a:off x="8729209" y="2868574"/>
            <a:ext cx="1115438" cy="8754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58045-19BC-5794-CF5D-B70C004ABC75}"/>
              </a:ext>
            </a:extLst>
          </p:cNvPr>
          <p:cNvSpPr txBox="1"/>
          <p:nvPr/>
        </p:nvSpPr>
        <p:spPr>
          <a:xfrm>
            <a:off x="8729209" y="3121653"/>
            <a:ext cx="11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Clear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959D3-C3D9-42C2-C630-DAB2AB8211C2}"/>
              </a:ext>
            </a:extLst>
          </p:cNvPr>
          <p:cNvSpPr/>
          <p:nvPr/>
        </p:nvSpPr>
        <p:spPr>
          <a:xfrm>
            <a:off x="10960085" y="2868574"/>
            <a:ext cx="1115438" cy="87549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94D49-CA96-66BD-4CEE-6B5543678070}"/>
              </a:ext>
            </a:extLst>
          </p:cNvPr>
          <p:cNvSpPr txBox="1"/>
          <p:nvPr/>
        </p:nvSpPr>
        <p:spPr>
          <a:xfrm>
            <a:off x="10960085" y="3121653"/>
            <a:ext cx="11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A1FF2-459F-E6D8-24C8-AAFAC33ACCD6}"/>
              </a:ext>
            </a:extLst>
          </p:cNvPr>
          <p:cNvSpPr txBox="1"/>
          <p:nvPr/>
        </p:nvSpPr>
        <p:spPr>
          <a:xfrm>
            <a:off x="6647490" y="3056642"/>
            <a:ext cx="9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ouTube Sans"/>
              </a:rPr>
              <a:t>GPU: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69F74-ABCB-B0A0-DA68-9CD4541BBA64}"/>
              </a:ext>
            </a:extLst>
          </p:cNvPr>
          <p:cNvSpPr/>
          <p:nvPr/>
        </p:nvSpPr>
        <p:spPr>
          <a:xfrm>
            <a:off x="8985370" y="661683"/>
            <a:ext cx="1627762" cy="11527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7E5DE-3900-619E-6723-5AE30B1339B8}"/>
              </a:ext>
            </a:extLst>
          </p:cNvPr>
          <p:cNvSpPr txBox="1"/>
          <p:nvPr/>
        </p:nvSpPr>
        <p:spPr>
          <a:xfrm>
            <a:off x="9128039" y="914880"/>
            <a:ext cx="132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YouTube Sans"/>
              </a:rPr>
              <a:t>SwapChain</a:t>
            </a:r>
            <a:r>
              <a:rPr lang="en-US" dirty="0">
                <a:latin typeface="YouTube Sans"/>
              </a:rPr>
              <a:t> Buffer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D82B8-AF9E-E5DD-007C-3CD54874BAAC}"/>
              </a:ext>
            </a:extLst>
          </p:cNvPr>
          <p:cNvSpPr txBox="1"/>
          <p:nvPr/>
        </p:nvSpPr>
        <p:spPr>
          <a:xfrm>
            <a:off x="8638417" y="1827673"/>
            <a:ext cx="232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STATE_PRESENT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92CA1-0A7A-C55B-F3A1-CC7E589FD3E3}"/>
              </a:ext>
            </a:extLst>
          </p:cNvPr>
          <p:cNvSpPr txBox="1"/>
          <p:nvPr/>
        </p:nvSpPr>
        <p:spPr>
          <a:xfrm>
            <a:off x="8631928" y="1827673"/>
            <a:ext cx="232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STATE_RENDER_TARGET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E2312A-A900-CFC4-3B44-D245F91E23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171490" y="2096846"/>
            <a:ext cx="956549" cy="771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F0057D-07FB-CDF8-AD36-CEF14B3E1A0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967863" y="2096846"/>
            <a:ext cx="434503" cy="771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631BCB-7308-F7E2-293B-692ED2B6B85C}"/>
              </a:ext>
            </a:extLst>
          </p:cNvPr>
          <p:cNvSpPr txBox="1"/>
          <p:nvPr/>
        </p:nvSpPr>
        <p:spPr>
          <a:xfrm>
            <a:off x="80955" y="5155058"/>
            <a:ext cx="9778109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D3D12 ERROR: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ExecuteCommandLists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 Using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ClearRenderTargetView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on Command List: Resource state (0x0: D3D12_RESOURCE_STATE_[COMMON|PRESENT]) of resource is invalid for use as a render target.  Expected State Bits (all): 0x4: D3D12_RESOURCE_STATE_RENDER_TARGET, Actual State: 0x0: D3D12_RESOURCE_STATE_[COMMON|PRESENT]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459851-20F3-BB76-EEE6-961CCE538656}"/>
              </a:ext>
            </a:extLst>
          </p:cNvPr>
          <p:cNvSpPr/>
          <p:nvPr/>
        </p:nvSpPr>
        <p:spPr>
          <a:xfrm>
            <a:off x="80955" y="5949032"/>
            <a:ext cx="3936617" cy="241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DFFF9-92DB-4FB8-5CCE-42CDB021A687}"/>
              </a:ext>
            </a:extLst>
          </p:cNvPr>
          <p:cNvSpPr/>
          <p:nvPr/>
        </p:nvSpPr>
        <p:spPr>
          <a:xfrm>
            <a:off x="149379" y="6194667"/>
            <a:ext cx="4185433" cy="2417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  <p:bldP spid="15" grpId="1"/>
      <p:bldP spid="15" grpId="2"/>
      <p:bldP spid="16" grpId="0"/>
      <p:bldP spid="16" grpId="1"/>
      <p:bldP spid="17" grpId="0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7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0C83-C349-B7CD-B09F-176E8F7A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– Бар</a:t>
            </a:r>
            <a:r>
              <a:rPr lang="en-US" dirty="0"/>
              <a:t>’</a:t>
            </a:r>
            <a:r>
              <a:rPr lang="uk-UA" dirty="0"/>
              <a:t>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FD6C-DBD8-48E7-0125-3DFF2BAF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753718" cy="3715966"/>
          </a:xfrm>
        </p:spPr>
        <p:txBody>
          <a:bodyPr/>
          <a:lstStyle/>
          <a:p>
            <a:r>
              <a:rPr lang="uk-UA" dirty="0"/>
              <a:t>Бар</a:t>
            </a:r>
            <a:r>
              <a:rPr lang="en-US" dirty="0"/>
              <a:t>’</a:t>
            </a:r>
            <a:r>
              <a:rPr lang="uk-UA" dirty="0"/>
              <a:t>єр також синхронізує різні інструкції, але як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Скажімо, що у нас дві команди малювання</a:t>
            </a:r>
            <a:endParaRPr lang="en-US" dirty="0"/>
          </a:p>
          <a:p>
            <a:pPr lvl="1"/>
            <a:r>
              <a:rPr lang="uk-UA" dirty="0"/>
              <a:t>Перша </a:t>
            </a:r>
            <a:r>
              <a:rPr lang="en-US" dirty="0"/>
              <a:t>(Draw0) </a:t>
            </a:r>
            <a:r>
              <a:rPr lang="uk-UA" dirty="0"/>
              <a:t>малює до текстури </a:t>
            </a:r>
            <a:r>
              <a:rPr lang="en-US" dirty="0"/>
              <a:t>Texture0</a:t>
            </a:r>
          </a:p>
          <a:p>
            <a:pPr lvl="1"/>
            <a:r>
              <a:rPr lang="uk-UA" dirty="0"/>
              <a:t>Друга (</a:t>
            </a:r>
            <a:r>
              <a:rPr lang="en-US" dirty="0"/>
              <a:t>Draw1) </a:t>
            </a:r>
            <a:r>
              <a:rPr lang="uk-UA" dirty="0"/>
              <a:t>читає </a:t>
            </a:r>
            <a:r>
              <a:rPr lang="en-US" dirty="0"/>
              <a:t>Texture0 </a:t>
            </a:r>
            <a:r>
              <a:rPr lang="uk-UA" dirty="0"/>
              <a:t>коли малює трикутники</a:t>
            </a:r>
            <a:endParaRPr lang="en-US" dirty="0"/>
          </a:p>
          <a:p>
            <a:r>
              <a:rPr lang="uk-UA" dirty="0"/>
              <a:t>Щоби правильно все здійснити, результат малювання </a:t>
            </a:r>
            <a:r>
              <a:rPr lang="en-US" dirty="0"/>
              <a:t>Draw0 </a:t>
            </a:r>
            <a:r>
              <a:rPr lang="uk-UA" dirty="0"/>
              <a:t>мусить закінчитися перед тим, що </a:t>
            </a:r>
            <a:r>
              <a:rPr lang="en-US" dirty="0"/>
              <a:t>Draw1 </a:t>
            </a:r>
            <a:r>
              <a:rPr lang="uk-UA" dirty="0"/>
              <a:t>почне з текстури читати</a:t>
            </a:r>
          </a:p>
          <a:p>
            <a:r>
              <a:rPr lang="uk-UA" dirty="0"/>
              <a:t>Але як нам синхронізувати ці дві команди</a:t>
            </a:r>
            <a:r>
              <a:rPr lang="en-US" dirty="0"/>
              <a:t>?</a:t>
            </a:r>
            <a:endParaRPr lang="uk-UA" dirty="0"/>
          </a:p>
          <a:p>
            <a:pPr lvl="1"/>
            <a:r>
              <a:rPr lang="en-US" dirty="0"/>
              <a:t>GPU </a:t>
            </a:r>
            <a:r>
              <a:rPr lang="uk-UA" dirty="0"/>
              <a:t>паралельний процесор, він обидві команди може здійснювати в цей сам час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F7ECD-E6D7-826E-9C30-ED7DBCEF0866}"/>
              </a:ext>
            </a:extLst>
          </p:cNvPr>
          <p:cNvSpPr/>
          <p:nvPr/>
        </p:nvSpPr>
        <p:spPr>
          <a:xfrm>
            <a:off x="8696526" y="840181"/>
            <a:ext cx="1219197" cy="63554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9888D-54DE-52A9-C0C1-68AD0BD96614}"/>
              </a:ext>
            </a:extLst>
          </p:cNvPr>
          <p:cNvSpPr/>
          <p:nvPr/>
        </p:nvSpPr>
        <p:spPr>
          <a:xfrm>
            <a:off x="9915723" y="840181"/>
            <a:ext cx="1219197" cy="63554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71BF1-999F-5C96-CD06-D9B9BC3071BB}"/>
              </a:ext>
            </a:extLst>
          </p:cNvPr>
          <p:cNvSpPr txBox="1"/>
          <p:nvPr/>
        </p:nvSpPr>
        <p:spPr>
          <a:xfrm>
            <a:off x="8758131" y="949124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C8D5B-BE33-0973-4A26-84F9EB9F28F8}"/>
              </a:ext>
            </a:extLst>
          </p:cNvPr>
          <p:cNvSpPr txBox="1"/>
          <p:nvPr/>
        </p:nvSpPr>
        <p:spPr>
          <a:xfrm>
            <a:off x="9977328" y="937879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204C7-744A-97E0-B56D-297F8B168FEE}"/>
              </a:ext>
            </a:extLst>
          </p:cNvPr>
          <p:cNvSpPr/>
          <p:nvPr/>
        </p:nvSpPr>
        <p:spPr>
          <a:xfrm>
            <a:off x="8761379" y="2107659"/>
            <a:ext cx="2321668" cy="2003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C351052-CF81-9AB9-55EF-9515A9BC64E1}"/>
              </a:ext>
            </a:extLst>
          </p:cNvPr>
          <p:cNvSpPr/>
          <p:nvPr/>
        </p:nvSpPr>
        <p:spPr>
          <a:xfrm rot="19818460">
            <a:off x="8848681" y="2498740"/>
            <a:ext cx="1621276" cy="104410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5CB55-8E47-9546-24D5-A300D7D9904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306125" y="1475721"/>
            <a:ext cx="0" cy="631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B7D6F3-8154-B2A6-4EF3-FCA4A19D8EA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25322" y="1475721"/>
            <a:ext cx="0" cy="631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46020E-80A1-A65A-93D5-4439C9D01E05}"/>
              </a:ext>
            </a:extLst>
          </p:cNvPr>
          <p:cNvSpPr txBox="1"/>
          <p:nvPr/>
        </p:nvSpPr>
        <p:spPr>
          <a:xfrm>
            <a:off x="8758131" y="2107659"/>
            <a:ext cx="232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Texture0</a:t>
            </a:r>
          </a:p>
        </p:txBody>
      </p:sp>
    </p:spTree>
    <p:extLst>
      <p:ext uri="{BB962C8B-B14F-4D97-AF65-F5344CB8AC3E}">
        <p14:creationId xmlns:p14="http://schemas.microsoft.com/office/powerpoint/2010/main" val="295773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0C83-C349-B7CD-B09F-176E8F7A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– Бар</a:t>
            </a:r>
            <a:r>
              <a:rPr lang="en-US" dirty="0"/>
              <a:t>’</a:t>
            </a:r>
            <a:r>
              <a:rPr lang="uk-UA" dirty="0"/>
              <a:t>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FD6C-DBD8-48E7-0125-3DFF2BAF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753718" cy="3715966"/>
          </a:xfrm>
        </p:spPr>
        <p:txBody>
          <a:bodyPr/>
          <a:lstStyle/>
          <a:p>
            <a:r>
              <a:rPr lang="uk-UA" dirty="0"/>
              <a:t>Коли ми виконуємо команду </a:t>
            </a:r>
            <a:r>
              <a:rPr lang="en-US" dirty="0"/>
              <a:t>Draw0, Texture0 </a:t>
            </a:r>
            <a:r>
              <a:rPr lang="uk-UA" dirty="0"/>
              <a:t>мусить бути у стані </a:t>
            </a:r>
            <a:r>
              <a:rPr lang="en-US" dirty="0"/>
              <a:t>STATE_RENDER_TARGET</a:t>
            </a:r>
          </a:p>
          <a:p>
            <a:r>
              <a:rPr lang="uk-UA" dirty="0"/>
              <a:t>Коли ми виконуємо команду </a:t>
            </a:r>
            <a:r>
              <a:rPr lang="en-US" dirty="0"/>
              <a:t>Draw1, Texture0 </a:t>
            </a:r>
            <a:r>
              <a:rPr lang="uk-UA" dirty="0"/>
              <a:t>мусить бути у стані </a:t>
            </a:r>
            <a:r>
              <a:rPr lang="en-US" dirty="0"/>
              <a:t>STATE_PIXEL_SHADER_RESOURCE </a:t>
            </a:r>
            <a:r>
              <a:rPr lang="uk-UA" dirty="0"/>
              <a:t>(бо ми читаємо текстуру з піксельного шейдера)</a:t>
            </a:r>
            <a:endParaRPr lang="en-US" dirty="0"/>
          </a:p>
          <a:p>
            <a:r>
              <a:rPr lang="uk-UA" dirty="0"/>
              <a:t>Це означає що нам треба додати бар</a:t>
            </a:r>
            <a:r>
              <a:rPr lang="en-US" dirty="0"/>
              <a:t>’</a:t>
            </a:r>
            <a:r>
              <a:rPr lang="uk-UA" dirty="0"/>
              <a:t>єра, який перетворює стан ресурсу між обидвох команд малювання!</a:t>
            </a:r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AE4AC-1029-3E8F-33A4-C07A108E3EB4}"/>
              </a:ext>
            </a:extLst>
          </p:cNvPr>
          <p:cNvSpPr txBox="1"/>
          <p:nvPr/>
        </p:nvSpPr>
        <p:spPr>
          <a:xfrm>
            <a:off x="7237379" y="884137"/>
            <a:ext cx="11608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YouTube Sans"/>
              </a:rPr>
              <a:t>GPU: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F7ECD-E6D7-826E-9C30-ED7DBCEF0866}"/>
              </a:ext>
            </a:extLst>
          </p:cNvPr>
          <p:cNvSpPr/>
          <p:nvPr/>
        </p:nvSpPr>
        <p:spPr>
          <a:xfrm>
            <a:off x="8086930" y="809347"/>
            <a:ext cx="1219197" cy="63554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674F8-5150-8594-7514-F9205D6BE77E}"/>
              </a:ext>
            </a:extLst>
          </p:cNvPr>
          <p:cNvSpPr/>
          <p:nvPr/>
        </p:nvSpPr>
        <p:spPr>
          <a:xfrm>
            <a:off x="9306127" y="809347"/>
            <a:ext cx="1219197" cy="63554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9888D-54DE-52A9-C0C1-68AD0BD96614}"/>
              </a:ext>
            </a:extLst>
          </p:cNvPr>
          <p:cNvSpPr/>
          <p:nvPr/>
        </p:nvSpPr>
        <p:spPr>
          <a:xfrm>
            <a:off x="10525324" y="809347"/>
            <a:ext cx="1219197" cy="63554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71BF1-999F-5C96-CD06-D9B9BC3071BB}"/>
              </a:ext>
            </a:extLst>
          </p:cNvPr>
          <p:cNvSpPr txBox="1"/>
          <p:nvPr/>
        </p:nvSpPr>
        <p:spPr>
          <a:xfrm>
            <a:off x="8148535" y="918290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71A8D-31B5-92A0-D44B-0B00EE58D824}"/>
              </a:ext>
            </a:extLst>
          </p:cNvPr>
          <p:cNvSpPr txBox="1"/>
          <p:nvPr/>
        </p:nvSpPr>
        <p:spPr>
          <a:xfrm>
            <a:off x="9367732" y="907045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Barrier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C8D5B-BE33-0973-4A26-84F9EB9F28F8}"/>
              </a:ext>
            </a:extLst>
          </p:cNvPr>
          <p:cNvSpPr txBox="1"/>
          <p:nvPr/>
        </p:nvSpPr>
        <p:spPr>
          <a:xfrm>
            <a:off x="10586929" y="907045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5CB55-8E47-9546-24D5-A300D7D99040}"/>
              </a:ext>
            </a:extLst>
          </p:cNvPr>
          <p:cNvCxnSpPr>
            <a:stCxn id="6" idx="2"/>
          </p:cNvCxnSpPr>
          <p:nvPr/>
        </p:nvCxnSpPr>
        <p:spPr>
          <a:xfrm>
            <a:off x="8696529" y="1444887"/>
            <a:ext cx="745786" cy="66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B7D6F3-8154-B2A6-4EF3-FCA4A19D8EA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463717" y="1444887"/>
            <a:ext cx="671206" cy="66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216D67-F1E6-3DB9-148A-4E6895775D4F}"/>
              </a:ext>
            </a:extLst>
          </p:cNvPr>
          <p:cNvSpPr txBox="1"/>
          <p:nvPr/>
        </p:nvSpPr>
        <p:spPr>
          <a:xfrm>
            <a:off x="8754890" y="4167887"/>
            <a:ext cx="232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STATE_RENDER_TARGET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AFE32-BAF2-9BC7-FF74-6F90664EF5D7}"/>
              </a:ext>
            </a:extLst>
          </p:cNvPr>
          <p:cNvSpPr txBox="1"/>
          <p:nvPr/>
        </p:nvSpPr>
        <p:spPr>
          <a:xfrm>
            <a:off x="8381995" y="4167887"/>
            <a:ext cx="306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STATE_PIXEL_SHADER_RESOURCE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494FB2-B0C2-AA4D-C98C-60A525D3DF74}"/>
              </a:ext>
            </a:extLst>
          </p:cNvPr>
          <p:cNvSpPr/>
          <p:nvPr/>
        </p:nvSpPr>
        <p:spPr>
          <a:xfrm>
            <a:off x="8761379" y="2107659"/>
            <a:ext cx="2321668" cy="2003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3A2BADC-B525-71D5-1E91-A353A59FEAC3}"/>
              </a:ext>
            </a:extLst>
          </p:cNvPr>
          <p:cNvSpPr/>
          <p:nvPr/>
        </p:nvSpPr>
        <p:spPr>
          <a:xfrm rot="19818460">
            <a:off x="8848681" y="2498740"/>
            <a:ext cx="1621276" cy="104410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55D16-333E-E9D4-F5E0-384B7A21FEF0}"/>
              </a:ext>
            </a:extLst>
          </p:cNvPr>
          <p:cNvSpPr txBox="1"/>
          <p:nvPr/>
        </p:nvSpPr>
        <p:spPr>
          <a:xfrm>
            <a:off x="8758131" y="2107659"/>
            <a:ext cx="232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Texture0</a:t>
            </a:r>
          </a:p>
        </p:txBody>
      </p:sp>
    </p:spTree>
    <p:extLst>
      <p:ext uri="{BB962C8B-B14F-4D97-AF65-F5344CB8AC3E}">
        <p14:creationId xmlns:p14="http://schemas.microsoft.com/office/powerpoint/2010/main" val="32167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9" grpId="0"/>
      <p:bldP spid="20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0C83-C349-B7CD-B09F-176E8F7A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команд – Бар</a:t>
            </a:r>
            <a:r>
              <a:rPr lang="en-US" dirty="0"/>
              <a:t>’</a:t>
            </a:r>
            <a:r>
              <a:rPr lang="uk-UA" dirty="0"/>
              <a:t>єр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FD6C-DBD8-48E7-0125-3DFF2BAF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753718" cy="3715966"/>
          </a:xfrm>
        </p:spPr>
        <p:txBody>
          <a:bodyPr/>
          <a:lstStyle/>
          <a:p>
            <a:r>
              <a:rPr lang="uk-UA" dirty="0"/>
              <a:t>Цей бар</a:t>
            </a:r>
            <a:r>
              <a:rPr lang="en-US" dirty="0"/>
              <a:t>’</a:t>
            </a:r>
            <a:r>
              <a:rPr lang="uk-UA" dirty="0"/>
              <a:t>єр перетворює стан ресурсу, але він також вказує для </a:t>
            </a:r>
            <a:r>
              <a:rPr lang="en-US" dirty="0"/>
              <a:t>GPU</a:t>
            </a:r>
            <a:r>
              <a:rPr lang="uk-UA" dirty="0"/>
              <a:t> що є залежність між командами перед бар</a:t>
            </a:r>
            <a:r>
              <a:rPr lang="en-US" dirty="0"/>
              <a:t>’</a:t>
            </a:r>
            <a:r>
              <a:rPr lang="uk-UA" dirty="0"/>
              <a:t>єра, і після</a:t>
            </a:r>
          </a:p>
          <a:p>
            <a:pPr lvl="1"/>
            <a:r>
              <a:rPr lang="uk-UA" dirty="0"/>
              <a:t>Перед бар</a:t>
            </a:r>
            <a:r>
              <a:rPr lang="en-US" dirty="0"/>
              <a:t>’</a:t>
            </a:r>
            <a:r>
              <a:rPr lang="uk-UA" dirty="0"/>
              <a:t>єром, ми пишемо значення до </a:t>
            </a:r>
            <a:r>
              <a:rPr lang="en-US" dirty="0"/>
              <a:t>Texture0, </a:t>
            </a:r>
            <a:r>
              <a:rPr lang="uk-UA" dirty="0"/>
              <a:t>а після, ми читаємо від </a:t>
            </a:r>
            <a:r>
              <a:rPr lang="en-US" dirty="0"/>
              <a:t>Texture0</a:t>
            </a:r>
          </a:p>
          <a:p>
            <a:pPr lvl="1"/>
            <a:r>
              <a:rPr lang="uk-UA" dirty="0"/>
              <a:t>Отже всі інструкції зберігання мусять закінчитися, перед тим що ми почнемо команди після бар</a:t>
            </a:r>
            <a:r>
              <a:rPr lang="en-US" dirty="0"/>
              <a:t>’</a:t>
            </a:r>
            <a:r>
              <a:rPr lang="uk-UA" dirty="0"/>
              <a:t>єра</a:t>
            </a:r>
          </a:p>
          <a:p>
            <a:r>
              <a:rPr lang="uk-UA" dirty="0"/>
              <a:t>Щоби </a:t>
            </a:r>
            <a:r>
              <a:rPr lang="en-US" dirty="0"/>
              <a:t>GPU </a:t>
            </a:r>
            <a:r>
              <a:rPr lang="uk-UA" dirty="0"/>
              <a:t>це правильно обчислили, ці дві команди обчислюються послідовно, замість паралельно</a:t>
            </a:r>
          </a:p>
          <a:p>
            <a:pPr lvl="1"/>
            <a:r>
              <a:rPr lang="uk-UA" dirty="0"/>
              <a:t>Це означає що багато блоки обчислювання можуть не мати жодної праці, і ми не використовуємо всю швидкість процесора</a:t>
            </a:r>
          </a:p>
          <a:p>
            <a:pPr lvl="1"/>
            <a:r>
              <a:rPr lang="uk-UA" dirty="0"/>
              <a:t>Але нам так треба робити щоби правильно обчислити таку ситуацію</a:t>
            </a:r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AE4AC-1029-3E8F-33A4-C07A108E3EB4}"/>
              </a:ext>
            </a:extLst>
          </p:cNvPr>
          <p:cNvSpPr txBox="1"/>
          <p:nvPr/>
        </p:nvSpPr>
        <p:spPr>
          <a:xfrm>
            <a:off x="7237379" y="884137"/>
            <a:ext cx="11608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YouTube Sans"/>
              </a:rPr>
              <a:t>GPU: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F7ECD-E6D7-826E-9C30-ED7DBCEF0866}"/>
              </a:ext>
            </a:extLst>
          </p:cNvPr>
          <p:cNvSpPr/>
          <p:nvPr/>
        </p:nvSpPr>
        <p:spPr>
          <a:xfrm>
            <a:off x="8086930" y="809347"/>
            <a:ext cx="1219197" cy="63554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674F8-5150-8594-7514-F9205D6BE77E}"/>
              </a:ext>
            </a:extLst>
          </p:cNvPr>
          <p:cNvSpPr/>
          <p:nvPr/>
        </p:nvSpPr>
        <p:spPr>
          <a:xfrm>
            <a:off x="9306127" y="809347"/>
            <a:ext cx="1219197" cy="635540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9888D-54DE-52A9-C0C1-68AD0BD96614}"/>
              </a:ext>
            </a:extLst>
          </p:cNvPr>
          <p:cNvSpPr/>
          <p:nvPr/>
        </p:nvSpPr>
        <p:spPr>
          <a:xfrm>
            <a:off x="10525324" y="809347"/>
            <a:ext cx="1219197" cy="63554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71BF1-999F-5C96-CD06-D9B9BC3071BB}"/>
              </a:ext>
            </a:extLst>
          </p:cNvPr>
          <p:cNvSpPr txBox="1"/>
          <p:nvPr/>
        </p:nvSpPr>
        <p:spPr>
          <a:xfrm>
            <a:off x="8148535" y="918290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71A8D-31B5-92A0-D44B-0B00EE58D824}"/>
              </a:ext>
            </a:extLst>
          </p:cNvPr>
          <p:cNvSpPr txBox="1"/>
          <p:nvPr/>
        </p:nvSpPr>
        <p:spPr>
          <a:xfrm>
            <a:off x="9367732" y="907045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Barrier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C8D5B-BE33-0973-4A26-84F9EB9F28F8}"/>
              </a:ext>
            </a:extLst>
          </p:cNvPr>
          <p:cNvSpPr txBox="1"/>
          <p:nvPr/>
        </p:nvSpPr>
        <p:spPr>
          <a:xfrm>
            <a:off x="10586929" y="907045"/>
            <a:ext cx="10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YouTube Sans"/>
              </a:rPr>
              <a:t>Draw1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5CB55-8E47-9546-24D5-A300D7D99040}"/>
              </a:ext>
            </a:extLst>
          </p:cNvPr>
          <p:cNvCxnSpPr>
            <a:stCxn id="6" idx="2"/>
          </p:cNvCxnSpPr>
          <p:nvPr/>
        </p:nvCxnSpPr>
        <p:spPr>
          <a:xfrm>
            <a:off x="8696529" y="1444887"/>
            <a:ext cx="745786" cy="66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B7D6F3-8154-B2A6-4EF3-FCA4A19D8EA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463717" y="1444887"/>
            <a:ext cx="671206" cy="66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7494FB2-B0C2-AA4D-C98C-60A525D3DF74}"/>
              </a:ext>
            </a:extLst>
          </p:cNvPr>
          <p:cNvSpPr/>
          <p:nvPr/>
        </p:nvSpPr>
        <p:spPr>
          <a:xfrm>
            <a:off x="8761379" y="2107659"/>
            <a:ext cx="2321668" cy="2003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3A2BADC-B525-71D5-1E91-A353A59FEAC3}"/>
              </a:ext>
            </a:extLst>
          </p:cNvPr>
          <p:cNvSpPr/>
          <p:nvPr/>
        </p:nvSpPr>
        <p:spPr>
          <a:xfrm rot="19818460">
            <a:off x="8848681" y="2498740"/>
            <a:ext cx="1621276" cy="104410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55D16-333E-E9D4-F5E0-384B7A21FEF0}"/>
              </a:ext>
            </a:extLst>
          </p:cNvPr>
          <p:cNvSpPr txBox="1"/>
          <p:nvPr/>
        </p:nvSpPr>
        <p:spPr>
          <a:xfrm>
            <a:off x="8758131" y="2107659"/>
            <a:ext cx="232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Texture0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23D6-4FB3-8153-3F03-6872DE04EE31}"/>
              </a:ext>
            </a:extLst>
          </p:cNvPr>
          <p:cNvSpPr txBox="1"/>
          <p:nvPr/>
        </p:nvSpPr>
        <p:spPr>
          <a:xfrm>
            <a:off x="8381995" y="4167887"/>
            <a:ext cx="306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YouTube Sans"/>
              </a:rPr>
              <a:t>STATE_PIXEL_SHADER_RESOURCE</a:t>
            </a:r>
          </a:p>
        </p:txBody>
      </p:sp>
    </p:spTree>
    <p:extLst>
      <p:ext uri="{BB962C8B-B14F-4D97-AF65-F5344CB8AC3E}">
        <p14:creationId xmlns:p14="http://schemas.microsoft.com/office/powerpoint/2010/main" val="109800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0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6F73-5392-2684-6BE4-68FE3795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Графічні </a:t>
            </a:r>
            <a:r>
              <a:rPr lang="en-US" dirty="0"/>
              <a:t>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D372-71BE-400E-AF07-9BF718AC0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419088" cy="4351337"/>
          </a:xfrm>
        </p:spPr>
        <p:txBody>
          <a:bodyPr/>
          <a:lstStyle/>
          <a:p>
            <a:r>
              <a:rPr lang="uk-UA" dirty="0"/>
              <a:t>Більшість теперішніх великих</a:t>
            </a:r>
            <a:r>
              <a:rPr lang="en-US" dirty="0"/>
              <a:t> (AAA)</a:t>
            </a:r>
            <a:r>
              <a:rPr lang="uk-UA" dirty="0"/>
              <a:t> відеоігор застосовують </a:t>
            </a:r>
            <a:r>
              <a:rPr lang="en-US" dirty="0"/>
              <a:t>DX12</a:t>
            </a:r>
            <a:r>
              <a:rPr lang="uk-UA" dirty="0"/>
              <a:t>, отже я буду показувати як перенести нашого софтварного рендера до нього</a:t>
            </a:r>
          </a:p>
          <a:p>
            <a:pPr lvl="1"/>
            <a:r>
              <a:rPr lang="uk-UA" dirty="0"/>
              <a:t>Ідеї приблизні до програмування в </a:t>
            </a:r>
            <a:r>
              <a:rPr lang="en-US" dirty="0"/>
              <a:t>Vulkan, </a:t>
            </a:r>
            <a:r>
              <a:rPr lang="uk-UA" dirty="0"/>
              <a:t>але у </a:t>
            </a:r>
            <a:r>
              <a:rPr lang="en-US" dirty="0"/>
              <a:t>Vulkan </a:t>
            </a:r>
            <a:r>
              <a:rPr lang="uk-UA" dirty="0"/>
              <a:t>треба написати набагато більше коду щоби творити просту аплікацію</a:t>
            </a:r>
          </a:p>
          <a:p>
            <a:r>
              <a:rPr lang="uk-UA" dirty="0"/>
              <a:t>Багато джерела на інтернеті показують як програмувати в </a:t>
            </a:r>
            <a:r>
              <a:rPr lang="en-US" dirty="0"/>
              <a:t>OpenGL/DX11,</a:t>
            </a:r>
            <a:r>
              <a:rPr lang="uk-UA" dirty="0"/>
              <a:t> але я думаю що після серії, не буде важко перенести їхні ідеї до </a:t>
            </a:r>
            <a:r>
              <a:rPr lang="en-US" dirty="0"/>
              <a:t>DX12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2166A9-00BE-47CE-BC01-601E23DBC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4417738"/>
            <a:ext cx="2367075" cy="1325562"/>
          </a:xfrm>
          <a:prstGeom prst="rect">
            <a:avLst/>
          </a:prstGeom>
        </p:spPr>
      </p:pic>
      <p:pic>
        <p:nvPicPr>
          <p:cNvPr id="7" name="Picture 6" descr="A video game cover of a video game&#10;&#10;Description automatically generated">
            <a:extLst>
              <a:ext uri="{FF2B5EF4-FFF2-40B4-BE49-F238E27FC236}">
                <a16:creationId xmlns:a16="http://schemas.microsoft.com/office/drawing/2014/main" id="{5329D0E5-6637-A33E-7C8B-7110B6E14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75" y="792480"/>
            <a:ext cx="2586444" cy="3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73BF-17FD-DD2D-E487-91E673FE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DX12 – </a:t>
            </a:r>
            <a:r>
              <a:rPr lang="uk-UA" dirty="0"/>
              <a:t>Модел драйвера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4763-6ADE-4472-99AC-EA8EC23D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947836" cy="4351337"/>
          </a:xfrm>
        </p:spPr>
        <p:txBody>
          <a:bodyPr/>
          <a:lstStyle/>
          <a:p>
            <a:r>
              <a:rPr lang="en-US" b="1" dirty="0"/>
              <a:t>DXGI</a:t>
            </a:r>
            <a:r>
              <a:rPr lang="en-US" dirty="0"/>
              <a:t> – </a:t>
            </a:r>
            <a:r>
              <a:rPr lang="uk-UA" dirty="0"/>
              <a:t>це бібліотека яка дозволяє </a:t>
            </a:r>
            <a:r>
              <a:rPr lang="en-US" dirty="0"/>
              <a:t>DX12 </a:t>
            </a:r>
            <a:r>
              <a:rPr lang="uk-UA" dirty="0"/>
              <a:t>комунікуватися з </a:t>
            </a:r>
            <a:r>
              <a:rPr lang="en-US" dirty="0"/>
              <a:t>Win32 </a:t>
            </a:r>
            <a:r>
              <a:rPr lang="uk-UA" dirty="0"/>
              <a:t>із операційною системою</a:t>
            </a:r>
            <a:endParaRPr lang="en-US" dirty="0"/>
          </a:p>
          <a:p>
            <a:pPr lvl="1"/>
            <a:r>
              <a:rPr lang="uk-UA" dirty="0"/>
              <a:t>Дозволяє нам вибрати котру графічну картку використовувати коли застосовуємо </a:t>
            </a:r>
            <a:r>
              <a:rPr lang="en-US" dirty="0"/>
              <a:t>DX12</a:t>
            </a:r>
          </a:p>
          <a:p>
            <a:r>
              <a:rPr lang="uk-UA" b="1" dirty="0"/>
              <a:t>Драйвери режиму користувача </a:t>
            </a:r>
            <a:r>
              <a:rPr lang="uk-UA" dirty="0"/>
              <a:t>– це драйвер який виконує більшість функції </a:t>
            </a:r>
            <a:r>
              <a:rPr lang="en-US" dirty="0"/>
              <a:t>DX12 API</a:t>
            </a:r>
            <a:r>
              <a:rPr lang="uk-UA" dirty="0"/>
              <a:t> </a:t>
            </a:r>
          </a:p>
          <a:p>
            <a:pPr lvl="1"/>
            <a:r>
              <a:rPr lang="uk-UA" dirty="0"/>
              <a:t>Наприклад, будують буфери команд</a:t>
            </a:r>
          </a:p>
          <a:p>
            <a:r>
              <a:rPr lang="uk-UA" b="1" dirty="0"/>
              <a:t>Драйвер ядра </a:t>
            </a:r>
            <a:r>
              <a:rPr lang="uk-UA" dirty="0"/>
              <a:t>ділить </a:t>
            </a:r>
            <a:r>
              <a:rPr lang="en-US" dirty="0"/>
              <a:t>GPU </a:t>
            </a:r>
            <a:r>
              <a:rPr lang="uk-UA" dirty="0"/>
              <a:t>з різними аплікаціями які хочуть його використовувати в цей сам час</a:t>
            </a:r>
          </a:p>
          <a:p>
            <a:r>
              <a:rPr lang="uk-UA" dirty="0"/>
              <a:t>Спочатку, створімо аплікацію яка просто встановлює колір до всіх пікселів вікна застосовуючи </a:t>
            </a:r>
            <a:r>
              <a:rPr lang="en-US" dirty="0"/>
              <a:t>DX12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9C73D-118D-FD05-F7F0-D5F8E56A6C61}"/>
              </a:ext>
            </a:extLst>
          </p:cNvPr>
          <p:cNvSpPr txBox="1"/>
          <p:nvPr/>
        </p:nvSpPr>
        <p:spPr>
          <a:xfrm>
            <a:off x="7695606" y="2320465"/>
            <a:ext cx="1276598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DXGI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17B42-92A4-7229-2E24-1C083409D578}"/>
              </a:ext>
            </a:extLst>
          </p:cNvPr>
          <p:cNvSpPr txBox="1"/>
          <p:nvPr/>
        </p:nvSpPr>
        <p:spPr>
          <a:xfrm>
            <a:off x="9273044" y="2320465"/>
            <a:ext cx="2549237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D3D12 </a:t>
            </a:r>
            <a:r>
              <a:rPr lang="uk-UA" dirty="0">
                <a:latin typeface="YouTube Sans"/>
              </a:rPr>
              <a:t>Драйвер</a:t>
            </a:r>
            <a:endParaRPr lang="en-US" dirty="0">
              <a:latin typeface="YouTube San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C6A04C-5CB8-B6FF-54F1-6AE665040A0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972204" y="2505131"/>
            <a:ext cx="3008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CAD877-07B6-4733-4084-9BE9D933B1BA}"/>
              </a:ext>
            </a:extLst>
          </p:cNvPr>
          <p:cNvSpPr txBox="1"/>
          <p:nvPr/>
        </p:nvSpPr>
        <p:spPr>
          <a:xfrm>
            <a:off x="7695606" y="2903061"/>
            <a:ext cx="4126675" cy="646331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AMD/NVIDIA/Intel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драйвер режиму користувача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63A81-BF38-FC16-4B6B-51B58070A03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0547663" y="2689797"/>
            <a:ext cx="0" cy="21326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36538-106A-7327-2E50-850C117B1D0E}"/>
              </a:ext>
            </a:extLst>
          </p:cNvPr>
          <p:cNvCxnSpPr>
            <a:cxnSpLocks/>
          </p:cNvCxnSpPr>
          <p:nvPr/>
        </p:nvCxnSpPr>
        <p:spPr>
          <a:xfrm flipV="1">
            <a:off x="8357655" y="2689797"/>
            <a:ext cx="0" cy="21326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875E20-0647-FF6A-0A3B-AC98837A687A}"/>
              </a:ext>
            </a:extLst>
          </p:cNvPr>
          <p:cNvSpPr txBox="1"/>
          <p:nvPr/>
        </p:nvSpPr>
        <p:spPr>
          <a:xfrm>
            <a:off x="7695604" y="3785004"/>
            <a:ext cx="4126675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AMD/NVIDIA/Intel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Драйвер ядра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485FED-E54B-DD49-123D-2ED5D6B7C31B}"/>
              </a:ext>
            </a:extLst>
          </p:cNvPr>
          <p:cNvCxnSpPr>
            <a:cxnSpLocks/>
            <a:stCxn id="14" idx="0"/>
            <a:endCxn id="8" idx="2"/>
          </p:cNvCxnSpPr>
          <p:nvPr/>
        </p:nvCxnSpPr>
        <p:spPr>
          <a:xfrm flipV="1">
            <a:off x="9758942" y="3549392"/>
            <a:ext cx="2" cy="2356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4FAEB9-F174-7B53-0DA0-9258539F2FFE}"/>
              </a:ext>
            </a:extLst>
          </p:cNvPr>
          <p:cNvSpPr txBox="1"/>
          <p:nvPr/>
        </p:nvSpPr>
        <p:spPr>
          <a:xfrm>
            <a:off x="7695604" y="1644134"/>
            <a:ext cx="4126675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Аплікація</a:t>
            </a:r>
            <a:endParaRPr lang="en-US" dirty="0">
              <a:latin typeface="YouTube San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298E26-9A17-8E1D-5DCD-6AB97AF27C6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547663" y="2024605"/>
            <a:ext cx="0" cy="29586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55665-F07B-9DD3-2A6B-2F090EBCA9D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333905" y="2024605"/>
            <a:ext cx="0" cy="29586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0FF110-F00E-22C7-2806-AA6B4D81FAF6}"/>
              </a:ext>
            </a:extLst>
          </p:cNvPr>
          <p:cNvSpPr txBox="1"/>
          <p:nvPr/>
        </p:nvSpPr>
        <p:spPr>
          <a:xfrm>
            <a:off x="7695605" y="4389948"/>
            <a:ext cx="4126675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GPU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66521-D446-4B76-1ECB-96498F9343D6}"/>
              </a:ext>
            </a:extLst>
          </p:cNvPr>
          <p:cNvCxnSpPr>
            <a:cxnSpLocks/>
            <a:stCxn id="14" idx="2"/>
            <a:endCxn id="30" idx="0"/>
          </p:cNvCxnSpPr>
          <p:nvPr/>
        </p:nvCxnSpPr>
        <p:spPr>
          <a:xfrm>
            <a:off x="9758942" y="4154336"/>
            <a:ext cx="1" cy="2356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4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331887" cy="4351337"/>
          </a:xfrm>
        </p:spPr>
        <p:txBody>
          <a:bodyPr/>
          <a:lstStyle/>
          <a:p>
            <a:r>
              <a:rPr lang="uk-UA" dirty="0"/>
              <a:t>Спочатку, наш комп</a:t>
            </a:r>
            <a:r>
              <a:rPr lang="en-US" dirty="0"/>
              <a:t>’</a:t>
            </a:r>
            <a:r>
              <a:rPr lang="uk-UA" dirty="0"/>
              <a:t>ютер може мати різні графічні картки</a:t>
            </a:r>
          </a:p>
          <a:p>
            <a:r>
              <a:rPr lang="uk-UA" dirty="0"/>
              <a:t>Щоби мати доступ до їх всіх, ми творимо об</a:t>
            </a:r>
            <a:r>
              <a:rPr lang="en-US" dirty="0"/>
              <a:t>’</a:t>
            </a:r>
            <a:r>
              <a:rPr lang="uk-UA" dirty="0"/>
              <a:t>єкт типу </a:t>
            </a:r>
            <a:r>
              <a:rPr lang="en-US" b="1" dirty="0" err="1"/>
              <a:t>IDXGIFactory</a:t>
            </a:r>
            <a:endParaRPr lang="en-US" b="1" dirty="0"/>
          </a:p>
          <a:p>
            <a:r>
              <a:rPr lang="uk-UA" dirty="0"/>
              <a:t>Цей об</a:t>
            </a:r>
            <a:r>
              <a:rPr lang="en-US" dirty="0"/>
              <a:t>’</a:t>
            </a:r>
            <a:r>
              <a:rPr lang="uk-UA" dirty="0"/>
              <a:t>єкт дозволить нам отримати список графічних </a:t>
            </a:r>
            <a:r>
              <a:rPr lang="uk-UA" b="1" dirty="0"/>
              <a:t>адаптерів</a:t>
            </a:r>
            <a:r>
              <a:rPr lang="en-US" b="1" dirty="0"/>
              <a:t>/adapters</a:t>
            </a:r>
            <a:r>
              <a:rPr lang="uk-UA" b="1" dirty="0"/>
              <a:t> </a:t>
            </a:r>
            <a:endParaRPr lang="en-US" b="1" dirty="0"/>
          </a:p>
          <a:p>
            <a:pPr lvl="1"/>
            <a:r>
              <a:rPr lang="uk-UA" dirty="0"/>
              <a:t>Графічний адаптер може бути програмний або фізичний адаптер</a:t>
            </a:r>
            <a:endParaRPr lang="en-US" dirty="0"/>
          </a:p>
          <a:p>
            <a:r>
              <a:rPr lang="uk-UA" dirty="0"/>
              <a:t>Коли знайдемо адаптер якого хочемо використовувати (і який підтримує </a:t>
            </a:r>
            <a:r>
              <a:rPr lang="en-US" dirty="0"/>
              <a:t>DX12), </a:t>
            </a:r>
            <a:r>
              <a:rPr lang="uk-UA" dirty="0"/>
              <a:t>то створимо об</a:t>
            </a:r>
            <a:r>
              <a:rPr lang="en-US" dirty="0"/>
              <a:t>’</a:t>
            </a:r>
            <a:r>
              <a:rPr lang="uk-UA" dirty="0"/>
              <a:t>єкт типу </a:t>
            </a:r>
            <a:r>
              <a:rPr lang="en-US" b="1" dirty="0"/>
              <a:t>ID3D12Device</a:t>
            </a:r>
            <a:r>
              <a:rPr lang="en-US" dirty="0"/>
              <a:t> </a:t>
            </a:r>
            <a:r>
              <a:rPr lang="uk-UA" dirty="0"/>
              <a:t>щоби ініціювати </a:t>
            </a:r>
            <a:r>
              <a:rPr lang="en-US" dirty="0"/>
              <a:t>DX12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507FE-2557-5475-F5CD-0067FE88907C}"/>
              </a:ext>
            </a:extLst>
          </p:cNvPr>
          <p:cNvSpPr txBox="1"/>
          <p:nvPr/>
        </p:nvSpPr>
        <p:spPr>
          <a:xfrm>
            <a:off x="9404463" y="1160217"/>
            <a:ext cx="21435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IDXGIFactory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533F8-0DCD-8350-268E-502053DF6BDC}"/>
              </a:ext>
            </a:extLst>
          </p:cNvPr>
          <p:cNvSpPr txBox="1"/>
          <p:nvPr/>
        </p:nvSpPr>
        <p:spPr>
          <a:xfrm>
            <a:off x="9692034" y="2386306"/>
            <a:ext cx="18166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F32A4-F0D7-7A0C-E3FF-9A9FF4DDC2ED}"/>
              </a:ext>
            </a:extLst>
          </p:cNvPr>
          <p:cNvSpPr txBox="1"/>
          <p:nvPr/>
        </p:nvSpPr>
        <p:spPr>
          <a:xfrm>
            <a:off x="9626431" y="2320704"/>
            <a:ext cx="18166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3802E2-E211-32DE-463E-F10A866EBC4A}"/>
              </a:ext>
            </a:extLst>
          </p:cNvPr>
          <p:cNvSpPr txBox="1"/>
          <p:nvPr/>
        </p:nvSpPr>
        <p:spPr>
          <a:xfrm>
            <a:off x="9560828" y="2236251"/>
            <a:ext cx="18166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AA6D6-758F-2195-8B76-D1836EADA9A8}"/>
              </a:ext>
            </a:extLst>
          </p:cNvPr>
          <p:cNvSpPr txBox="1"/>
          <p:nvPr/>
        </p:nvSpPr>
        <p:spPr>
          <a:xfrm>
            <a:off x="9495225" y="2168839"/>
            <a:ext cx="18166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IDXGIAdapter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53DFA-5713-25A8-CACA-8AB18E2FACC6}"/>
              </a:ext>
            </a:extLst>
          </p:cNvPr>
          <p:cNvSpPr txBox="1"/>
          <p:nvPr/>
        </p:nvSpPr>
        <p:spPr>
          <a:xfrm>
            <a:off x="9416643" y="3479766"/>
            <a:ext cx="19738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ID3D12Device*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7413BE-02FC-6D02-E2A8-26F81F6037EA}"/>
              </a:ext>
            </a:extLst>
          </p:cNvPr>
          <p:cNvSpPr txBox="1"/>
          <p:nvPr/>
        </p:nvSpPr>
        <p:spPr>
          <a:xfrm>
            <a:off x="7476681" y="2168839"/>
            <a:ext cx="1367564" cy="369332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Аплікація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2F9A64-3A1A-6085-40DB-858A51305539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8844245" y="2353505"/>
            <a:ext cx="6509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3BAD6F-CDF7-3318-3DC5-90B85FFEFEB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403570" y="2538171"/>
            <a:ext cx="1" cy="941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3512DA-0BF4-E9EA-598F-015C643D57AA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>
            <a:off x="10476239" y="1529549"/>
            <a:ext cx="0" cy="462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0DF8DA4-7B06-DD6D-AFF3-5563A8D7310B}"/>
              </a:ext>
            </a:extLst>
          </p:cNvPr>
          <p:cNvSpPr/>
          <p:nvPr/>
        </p:nvSpPr>
        <p:spPr>
          <a:xfrm>
            <a:off x="9331725" y="1992302"/>
            <a:ext cx="2289027" cy="9468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5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B8F-F3FB-6C6D-D548-33ED418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DXGI – </a:t>
            </a:r>
            <a:r>
              <a:rPr lang="uk-UA" dirty="0"/>
              <a:t>Шар перевірки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F6E68-8723-1D5F-98B5-4307AF54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447765" cy="4351337"/>
          </a:xfrm>
        </p:spPr>
        <p:txBody>
          <a:bodyPr/>
          <a:lstStyle/>
          <a:p>
            <a:r>
              <a:rPr lang="uk-UA" dirty="0"/>
              <a:t>Ми також можемо включити </a:t>
            </a:r>
            <a:r>
              <a:rPr lang="uk-UA" b="1" dirty="0"/>
              <a:t>шар перевірки</a:t>
            </a:r>
            <a:r>
              <a:rPr lang="en-US" b="1" dirty="0"/>
              <a:t>/validation layer</a:t>
            </a:r>
            <a:r>
              <a:rPr lang="en-US" dirty="0"/>
              <a:t>, </a:t>
            </a:r>
            <a:r>
              <a:rPr lang="uk-UA" dirty="0"/>
              <a:t>який буде провірювати чи ми не робимо якісь прості помилки коли використовуємо </a:t>
            </a:r>
            <a:r>
              <a:rPr lang="en-US" dirty="0"/>
              <a:t>DX12 API</a:t>
            </a:r>
          </a:p>
          <a:p>
            <a:r>
              <a:rPr lang="uk-UA" dirty="0"/>
              <a:t>Цей шар сповільнює код, отже його тільки використовується коли ми налагоджуємо</a:t>
            </a:r>
            <a:r>
              <a:rPr lang="en-US" dirty="0"/>
              <a:t>/</a:t>
            </a:r>
            <a:r>
              <a:rPr lang="uk-UA" dirty="0"/>
              <a:t>пишемо наш код</a:t>
            </a:r>
          </a:p>
          <a:p>
            <a:r>
              <a:rPr lang="uk-UA" dirty="0"/>
              <a:t>Він не злапає всі наші помилки, але може дуже допомогти знайти більшість їх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814E7-F6F3-E89C-D9FC-2587379AE840}"/>
              </a:ext>
            </a:extLst>
          </p:cNvPr>
          <p:cNvSpPr txBox="1"/>
          <p:nvPr/>
        </p:nvSpPr>
        <p:spPr>
          <a:xfrm>
            <a:off x="7695606" y="2508192"/>
            <a:ext cx="1276598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DXGI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B633F-652C-5BF0-0A10-5E8C9012BF71}"/>
              </a:ext>
            </a:extLst>
          </p:cNvPr>
          <p:cNvSpPr txBox="1"/>
          <p:nvPr/>
        </p:nvSpPr>
        <p:spPr>
          <a:xfrm>
            <a:off x="9273044" y="2508192"/>
            <a:ext cx="2549237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D3D12 </a:t>
            </a:r>
            <a:r>
              <a:rPr lang="uk-UA" dirty="0">
                <a:latin typeface="YouTube Sans"/>
              </a:rPr>
              <a:t>Драйвер</a:t>
            </a:r>
            <a:endParaRPr lang="en-US" dirty="0">
              <a:latin typeface="YouTube San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D514E2-4F89-B1B8-9513-D4E14968BD5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972204" y="2692858"/>
            <a:ext cx="3008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BA72A5-61B7-0EA1-42B1-16A049726B28}"/>
              </a:ext>
            </a:extLst>
          </p:cNvPr>
          <p:cNvSpPr txBox="1"/>
          <p:nvPr/>
        </p:nvSpPr>
        <p:spPr>
          <a:xfrm>
            <a:off x="7695606" y="3090788"/>
            <a:ext cx="4126675" cy="646331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AMD/NVIDIA/Intel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драйвер режиму користувача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2A16D-B891-BF32-19DA-1B093615766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0547663" y="2877524"/>
            <a:ext cx="0" cy="21326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B40A7-1AF6-CD18-9847-C9D2990BBEC0}"/>
              </a:ext>
            </a:extLst>
          </p:cNvPr>
          <p:cNvCxnSpPr>
            <a:cxnSpLocks/>
          </p:cNvCxnSpPr>
          <p:nvPr/>
        </p:nvCxnSpPr>
        <p:spPr>
          <a:xfrm flipV="1">
            <a:off x="8357655" y="2877524"/>
            <a:ext cx="0" cy="21326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7353F7-3307-6BBF-A723-E9E86E7B0453}"/>
              </a:ext>
            </a:extLst>
          </p:cNvPr>
          <p:cNvSpPr txBox="1"/>
          <p:nvPr/>
        </p:nvSpPr>
        <p:spPr>
          <a:xfrm>
            <a:off x="7695604" y="3972731"/>
            <a:ext cx="4126675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ouTube Sans"/>
              </a:rPr>
              <a:t>AMD/NVIDIA/Intel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Драйвер ядра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7000D-09AA-7E7B-5145-79D5DBB5B985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9758942" y="3737119"/>
            <a:ext cx="2" cy="2356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ACCB3A-A78B-C2F2-269A-7325F244EFBA}"/>
              </a:ext>
            </a:extLst>
          </p:cNvPr>
          <p:cNvSpPr txBox="1"/>
          <p:nvPr/>
        </p:nvSpPr>
        <p:spPr>
          <a:xfrm>
            <a:off x="7695603" y="1156036"/>
            <a:ext cx="4126675" cy="369332"/>
          </a:xfrm>
          <a:prstGeom prst="rect">
            <a:avLst/>
          </a:prstGeom>
          <a:solidFill>
            <a:srgbClr val="FFC9C9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Аплікація</a:t>
            </a:r>
            <a:endParaRPr lang="en-US" dirty="0">
              <a:latin typeface="YouTube San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A58BC7-9700-8ED4-830B-1481628683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547663" y="2212332"/>
            <a:ext cx="0" cy="29586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15FBE9-8703-B382-C224-A55B385E055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333905" y="2212332"/>
            <a:ext cx="0" cy="29586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028C8E-DA6E-3998-065E-9CF1DAF0C9C7}"/>
              </a:ext>
            </a:extLst>
          </p:cNvPr>
          <p:cNvSpPr txBox="1"/>
          <p:nvPr/>
        </p:nvSpPr>
        <p:spPr>
          <a:xfrm>
            <a:off x="7695605" y="4577675"/>
            <a:ext cx="4126675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GPU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D7F148-6D88-1D5E-A80A-A5CA1CAB28E6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9758942" y="4342063"/>
            <a:ext cx="1" cy="2356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AEC587-8100-7D11-05CE-A3E7009AE20E}"/>
              </a:ext>
            </a:extLst>
          </p:cNvPr>
          <p:cNvSpPr txBox="1"/>
          <p:nvPr/>
        </p:nvSpPr>
        <p:spPr>
          <a:xfrm>
            <a:off x="7695603" y="1834758"/>
            <a:ext cx="4126675" cy="36933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Шар перевірки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26E29-7A3D-05D1-596C-2DADF4DC5934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9758941" y="1525368"/>
            <a:ext cx="0" cy="3093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37780</TotalTime>
  <Words>1920</Words>
  <Application>Microsoft Office PowerPoint</Application>
  <PresentationFormat>Widescreen</PresentationFormat>
  <Paragraphs>253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Schoolbook</vt:lpstr>
      <vt:lpstr>Consolas</vt:lpstr>
      <vt:lpstr>Wingdings 2</vt:lpstr>
      <vt:lpstr>YouTube Sans</vt:lpstr>
      <vt:lpstr>View</vt:lpstr>
      <vt:lpstr>DX12/D3D12</vt:lpstr>
      <vt:lpstr>Графічні APIs – Робочий стіл</vt:lpstr>
      <vt:lpstr>Графічні APIs – Мобільні обладнання</vt:lpstr>
      <vt:lpstr>Графічні APIs</vt:lpstr>
      <vt:lpstr>DX12 – Модел драйвера</vt:lpstr>
      <vt:lpstr>Queue Live Coding</vt:lpstr>
      <vt:lpstr>DXGI</vt:lpstr>
      <vt:lpstr>Queue Live Coding</vt:lpstr>
      <vt:lpstr>DXGI – Шар перевірки</vt:lpstr>
      <vt:lpstr>Queue Live Coding</vt:lpstr>
      <vt:lpstr>Черга Команд/Command Queue  </vt:lpstr>
      <vt:lpstr>Queue Live Coding</vt:lpstr>
      <vt:lpstr>DXGI - SwapChain</vt:lpstr>
      <vt:lpstr>DXGI – SwapChain </vt:lpstr>
      <vt:lpstr>Queue Live Coding</vt:lpstr>
      <vt:lpstr>Розподільник та список команд</vt:lpstr>
      <vt:lpstr>Queue Live Coding</vt:lpstr>
      <vt:lpstr>Дескриптори/Descriptors</vt:lpstr>
      <vt:lpstr>Дескриптори/Descriptors</vt:lpstr>
      <vt:lpstr>Дескриптори/Descriptors</vt:lpstr>
      <vt:lpstr>Queue Live Coding</vt:lpstr>
      <vt:lpstr>Список команд - Очищування</vt:lpstr>
      <vt:lpstr>Queue Live Coding</vt:lpstr>
      <vt:lpstr>Список команд - Надіслання</vt:lpstr>
      <vt:lpstr>Queue Live Coding</vt:lpstr>
      <vt:lpstr>Паркани/Fences</vt:lpstr>
      <vt:lpstr>Queue Live Coding</vt:lpstr>
      <vt:lpstr>Список команд - Закриття</vt:lpstr>
      <vt:lpstr>Queue Live Coding</vt:lpstr>
      <vt:lpstr>Список команд – Бар’єр</vt:lpstr>
      <vt:lpstr>Список команд – Бар’єр</vt:lpstr>
      <vt:lpstr>Queue Live Coding</vt:lpstr>
      <vt:lpstr>Список команд – Бар’єр</vt:lpstr>
      <vt:lpstr>Список команд – Бар’єр</vt:lpstr>
      <vt:lpstr>Список команд – Бар’єр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67</cp:revision>
  <dcterms:created xsi:type="dcterms:W3CDTF">2022-06-14T01:17:22Z</dcterms:created>
  <dcterms:modified xsi:type="dcterms:W3CDTF">2023-08-14T02:07:38Z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